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3617B0B-1EDB-407D-A525-9D6B2245336C}" type="datetimeFigureOut">
              <a:rPr lang="pt-BR" smtClean="0"/>
              <a:t>11/11/2016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CFA46B7-86DC-4B9A-B236-96A8351B6FD3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772400" cy="261972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9800" b="1" u="sng" dirty="0" smtClean="0"/>
              <a:t/>
            </a:r>
            <a:br>
              <a:rPr lang="pt-BR" sz="9800" b="1" u="sng" dirty="0" smtClean="0"/>
            </a:br>
            <a:r>
              <a:rPr lang="pt-BR" sz="9800" b="1" u="sng" dirty="0" smtClean="0"/>
              <a:t/>
            </a:r>
            <a:br>
              <a:rPr lang="pt-BR" sz="9800" b="1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9800" u="sng" dirty="0" smtClean="0"/>
              <a:t/>
            </a:r>
            <a:br>
              <a:rPr lang="pt-BR" sz="9800" u="sng" dirty="0" smtClean="0"/>
            </a:br>
            <a:r>
              <a:rPr lang="pt-BR" sz="6000" b="1" u="sng" dirty="0" smtClean="0"/>
              <a:t>Supervisão </a:t>
            </a:r>
            <a:br>
              <a:rPr lang="pt-BR" sz="6000" b="1" u="sng" dirty="0" smtClean="0"/>
            </a:br>
            <a:r>
              <a:rPr lang="pt-BR" sz="6000" b="1" u="sng" dirty="0" smtClean="0"/>
              <a:t>de </a:t>
            </a:r>
            <a:br>
              <a:rPr lang="pt-BR" sz="6000" b="1" u="sng" dirty="0" smtClean="0"/>
            </a:br>
            <a:r>
              <a:rPr lang="pt-BR" sz="6000" b="1" u="sng" dirty="0" smtClean="0"/>
              <a:t>Líderes</a:t>
            </a:r>
            <a:r>
              <a:rPr lang="pt-BR" sz="6000" dirty="0" smtClean="0"/>
              <a:t/>
            </a:r>
            <a:br>
              <a:rPr lang="pt-BR" sz="6000" dirty="0" smtClean="0"/>
            </a:b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7406640" cy="1752600"/>
          </a:xfrm>
        </p:spPr>
        <p:txBody>
          <a:bodyPr/>
          <a:lstStyle/>
          <a:p>
            <a:endParaRPr lang="pt-B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192688"/>
          </a:xfrm>
        </p:spPr>
        <p:txBody>
          <a:bodyPr>
            <a:noAutofit/>
          </a:bodyPr>
          <a:lstStyle/>
          <a:p>
            <a:pPr algn="just">
              <a:spcBef>
                <a:spcPts val="300"/>
              </a:spcBef>
              <a:buNone/>
            </a:pPr>
            <a:r>
              <a:rPr lang="pt-BR" dirty="0" smtClean="0"/>
              <a:t>	Um </a:t>
            </a:r>
            <a:r>
              <a:rPr lang="pt-BR" dirty="0"/>
              <a:t>dos elementos essenciais para crescimento das células é a </a:t>
            </a:r>
            <a:r>
              <a:rPr lang="pt-BR" b="1" i="1" dirty="0"/>
              <a:t>	</a:t>
            </a:r>
            <a:r>
              <a:rPr lang="pt-BR" b="1" i="1" dirty="0" smtClean="0"/>
              <a:t>supervisão.</a:t>
            </a:r>
          </a:p>
          <a:p>
            <a:pPr algn="just">
              <a:spcBef>
                <a:spcPts val="300"/>
              </a:spcBef>
              <a:buNone/>
            </a:pPr>
            <a:endParaRPr lang="pt-BR" dirty="0"/>
          </a:p>
          <a:p>
            <a:pPr algn="just">
              <a:spcBef>
                <a:spcPts val="300"/>
              </a:spcBef>
              <a:buNone/>
            </a:pPr>
            <a:r>
              <a:rPr lang="pt-BR" dirty="0" smtClean="0"/>
              <a:t>	David </a:t>
            </a:r>
            <a:r>
              <a:rPr lang="pt-BR" dirty="0"/>
              <a:t>Cho disse: "O papel mais importante no ministério de células é o do líder de seção (supervisor)". </a:t>
            </a:r>
            <a:endParaRPr lang="pt-BR" dirty="0" smtClean="0"/>
          </a:p>
          <a:p>
            <a:pPr algn="just">
              <a:spcBef>
                <a:spcPts val="300"/>
              </a:spcBef>
              <a:buNone/>
            </a:pPr>
            <a:endParaRPr lang="pt-BR" dirty="0" smtClean="0"/>
          </a:p>
          <a:p>
            <a:pPr algn="just">
              <a:spcBef>
                <a:spcPts val="300"/>
              </a:spcBef>
              <a:buNone/>
            </a:pPr>
            <a:r>
              <a:rPr lang="pt-BR" dirty="0" smtClean="0"/>
              <a:t>	A </a:t>
            </a:r>
            <a:r>
              <a:rPr lang="pt-BR" dirty="0"/>
              <a:t>pesquisa de doutorado de Jim </a:t>
            </a:r>
            <a:r>
              <a:rPr lang="pt-BR" dirty="0" err="1"/>
              <a:t>Egli</a:t>
            </a:r>
            <a:r>
              <a:rPr lang="pt-BR" dirty="0"/>
              <a:t> confirmou as palavras de Cho. Ele descobriu que a supervisão era o fator chave por trás de igrejas em células saudáveis que produzem fruto.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600" dirty="0"/>
              <a:t>Aqui estão algumas razões por que um líder de célula precisa de um supervisor: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25144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pt-BR" b="1" i="1" dirty="0" smtClean="0"/>
              <a:t>	</a:t>
            </a:r>
            <a:r>
              <a:rPr lang="pt-BR" sz="2600" b="1" i="1" dirty="0" smtClean="0"/>
              <a:t>Desânimo</a:t>
            </a:r>
            <a:r>
              <a:rPr lang="pt-BR" sz="2600" dirty="0"/>
              <a:t>: Satanás vem com sua </a:t>
            </a:r>
            <a:r>
              <a:rPr lang="pt-BR" sz="2600" dirty="0" smtClean="0"/>
              <a:t>aljava carregada </a:t>
            </a:r>
            <a:r>
              <a:rPr lang="pt-BR" sz="2600" dirty="0"/>
              <a:t>para atirar flechas de desânimo e dúvida no coração de líderes de célula. O papel do supervisor é ouvir atentamente e então encorajar os líderes de célula a seguir em frente</a:t>
            </a:r>
            <a:r>
              <a:rPr lang="pt-BR" sz="2600" dirty="0" smtClean="0"/>
              <a:t>.</a:t>
            </a:r>
          </a:p>
          <a:p>
            <a:pPr marL="514350" indent="-514350" algn="just">
              <a:buNone/>
            </a:pPr>
            <a:endParaRPr lang="pt-BR" sz="2600" dirty="0" smtClean="0"/>
          </a:p>
          <a:p>
            <a:pPr marL="514350" indent="-514350" algn="just">
              <a:buNone/>
            </a:pPr>
            <a:r>
              <a:rPr lang="pt-BR" sz="2600" b="1" i="1" dirty="0" smtClean="0"/>
              <a:t>	Deficiência nutricional</a:t>
            </a:r>
            <a:r>
              <a:rPr lang="pt-BR" sz="2600" dirty="0" smtClean="0"/>
              <a:t>: Alguns líderes de célula simplesmente têm de ser lembrados de habilidades chave na liderança como ouvir, preparar perguntas, arrumar as cadeiras na casa, silenciar o participante que fala demais, orar por outros etc. Novamente, o papel do supervisor é fundamental para ajudar o líder a resolver essas questões.</a:t>
            </a:r>
          </a:p>
          <a:p>
            <a:pPr marL="514350" indent="-514350" algn="just">
              <a:buNone/>
            </a:pPr>
            <a:endParaRPr lang="pt-BR" sz="2600" dirty="0" smtClean="0"/>
          </a:p>
          <a:p>
            <a:endParaRPr lang="pt-B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t-BR" sz="2600" dirty="0"/>
              <a:t>	</a:t>
            </a:r>
            <a:r>
              <a:rPr lang="pt-BR" sz="2600" b="1" i="1" dirty="0" smtClean="0"/>
              <a:t>Problemas </a:t>
            </a:r>
            <a:r>
              <a:rPr lang="pt-BR" sz="2600" b="1" i="1" dirty="0"/>
              <a:t>pessoais</a:t>
            </a:r>
            <a:r>
              <a:rPr lang="pt-BR" sz="2600" dirty="0"/>
              <a:t>: Muitos dos problemas do líder de célula não têm nenhuma relação com a célula. O líder está, na verdade, com dificuldades na sua vida pessoal (por exemplo, família, finanças, saúde etc.). O supervisor é chamado a pastorear líderes e ministrar sobre suas necessidades</a:t>
            </a:r>
            <a:r>
              <a:rPr lang="pt-BR" sz="2600" dirty="0" smtClean="0"/>
              <a:t>.</a:t>
            </a:r>
          </a:p>
          <a:p>
            <a:pPr algn="just">
              <a:buNone/>
            </a:pPr>
            <a:r>
              <a:rPr lang="pt-BR" sz="2600" b="1" i="1" dirty="0" smtClean="0"/>
              <a:t>	Pecado secreto:</a:t>
            </a:r>
            <a:r>
              <a:rPr lang="pt-BR" sz="2600" dirty="0" smtClean="0"/>
              <a:t> Satanás quer que os líderes de célula não apenas pequem, mas que também escondam seus pecados de outras pessoas. Às vezes o supervisor pode perceber que algo está errado com o líder, mas não tem como abordá-lo. Há um torpor. Uma fuga. Lembro-me de ter supervisionado um líder que havia parado de compartilhar em profundidade, mantendo nosso relacionamento num nível superficial. Mais tarde, descobri que ele estava tendo um caso, e nós pedimos que deixasse sua posição de liderança. A única maneira de saber esse tipo de coisa é gastando tempo com o líder.</a:t>
            </a:r>
          </a:p>
          <a:p>
            <a:pPr algn="just">
              <a:buNone/>
            </a:pPr>
            <a:endParaRPr lang="pt-BR" sz="2600" dirty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sz="2600" b="1" i="1" dirty="0" smtClean="0"/>
              <a:t>	Espírito de </a:t>
            </a:r>
            <a:r>
              <a:rPr lang="pt-BR" sz="2600" b="1" i="1" dirty="0" err="1" smtClean="0"/>
              <a:t>Absalão</a:t>
            </a:r>
            <a:r>
              <a:rPr lang="pt-BR" sz="2600" dirty="0" smtClean="0"/>
              <a:t>: </a:t>
            </a:r>
            <a:r>
              <a:rPr lang="pt-BR" sz="2600" dirty="0" err="1" smtClean="0"/>
              <a:t>Absalão</a:t>
            </a:r>
            <a:r>
              <a:rPr lang="pt-BR" sz="2600" dirty="0" smtClean="0"/>
              <a:t> era o filho errante do rei Davi que o sucedeu conquistando o coração de Israel para si (2 Samuel 15). Alguns pastores rejeitam o ministério de células como um todo porque temem que possa surgir um </a:t>
            </a:r>
            <a:r>
              <a:rPr lang="pt-BR" sz="2600" dirty="0" err="1" smtClean="0"/>
              <a:t>Absalão</a:t>
            </a:r>
            <a:r>
              <a:rPr lang="pt-BR" sz="2600" dirty="0" smtClean="0"/>
              <a:t>. O espírito de </a:t>
            </a:r>
            <a:r>
              <a:rPr lang="pt-BR" sz="2600" dirty="0" err="1" smtClean="0"/>
              <a:t>Absalão</a:t>
            </a:r>
            <a:r>
              <a:rPr lang="pt-BR" sz="2600" dirty="0" smtClean="0"/>
              <a:t> pode ser evitado quando cada líder estiver sob o olhar atento de um supervisor. Um bom supervisor percebe os sintomas de rebeldia e os aponta antes que possam afetar outros de maneira negativa. Desse modo, o supervisor desempenha o papel de um pastor, atento aos que estão sob seus cuidados.</a:t>
            </a:r>
          </a:p>
          <a:p>
            <a:pPr algn="just">
              <a:buNone/>
            </a:pPr>
            <a:r>
              <a:rPr lang="pt-BR" sz="2600" b="1" i="1" dirty="0" smtClean="0"/>
              <a:t>	Necessidades </a:t>
            </a:r>
            <a:r>
              <a:rPr lang="pt-BR" sz="2600" b="1" i="1" dirty="0"/>
              <a:t>ministeriais específicas de membros da célula</a:t>
            </a:r>
            <a:r>
              <a:rPr lang="pt-BR" sz="2600" dirty="0"/>
              <a:t>: Líderes de célula com frequência se defrontarão com necessidades ministeriais em uma célula que são muito delicadas e difíceis. Os líderes de células precisam de um supervisor para compartilhar essas necessidades e para orar com a pessoa necessitada.</a:t>
            </a:r>
          </a:p>
          <a:p>
            <a:endParaRPr lang="pt-BR" sz="2600" dirty="0" smtClean="0"/>
          </a:p>
          <a:p>
            <a:endParaRPr lang="pt-B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264696"/>
          </a:xfrm>
        </p:spPr>
        <p:txBody>
          <a:bodyPr/>
          <a:lstStyle/>
          <a:p>
            <a:pPr>
              <a:buNone/>
            </a:pPr>
            <a:r>
              <a:rPr lang="pt-BR" sz="2600" b="1" i="1" dirty="0" smtClean="0"/>
              <a:t>	</a:t>
            </a:r>
          </a:p>
          <a:p>
            <a:pPr>
              <a:buNone/>
            </a:pPr>
            <a:r>
              <a:rPr lang="pt-BR" sz="2600" b="1" i="1" dirty="0"/>
              <a:t>	</a:t>
            </a:r>
            <a:r>
              <a:rPr lang="pt-BR" sz="2600" b="1" i="1" dirty="0" smtClean="0"/>
              <a:t>A </a:t>
            </a:r>
            <a:r>
              <a:rPr lang="pt-BR" sz="2600" b="1" i="1" dirty="0"/>
              <a:t>supervisão mantém o ministério de células saudável, como um jardim bem cuidado.</a:t>
            </a:r>
            <a:r>
              <a:rPr lang="pt-BR" sz="2600" dirty="0"/>
              <a:t> Sem ela, as ervas daninhas sutilmente começam a tomar conta e absorvem todos os nutrientes. Não importa em que altura você está na sua jornada de células, a supervisão consistente é essencial para a saúde e o crescimento a longo prazo.</a:t>
            </a:r>
          </a:p>
          <a:p>
            <a:pPr>
              <a:buNone/>
            </a:pPr>
            <a:endParaRPr lang="pt-BR" sz="2600" dirty="0" smtClean="0"/>
          </a:p>
          <a:p>
            <a:pPr>
              <a:buNone/>
            </a:pPr>
            <a:endParaRPr lang="pt-BR" sz="2600" dirty="0"/>
          </a:p>
          <a:p>
            <a:pPr>
              <a:buNone/>
            </a:pPr>
            <a:r>
              <a:rPr lang="pt-BR" sz="2600" dirty="0" smtClean="0"/>
              <a:t>	Pr</a:t>
            </a:r>
            <a:r>
              <a:rPr lang="pt-BR" sz="2600" dirty="0"/>
              <a:t>. Joel </a:t>
            </a:r>
            <a:r>
              <a:rPr lang="pt-BR" sz="2600" dirty="0" err="1"/>
              <a:t>Comiskey</a:t>
            </a:r>
            <a:endParaRPr lang="pt-BR" sz="2600" dirty="0"/>
          </a:p>
          <a:p>
            <a:endParaRPr lang="pt-B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Personalizada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FFE635"/>
      </a:accent2>
      <a:accent3>
        <a:srgbClr val="CEB400"/>
      </a:accent3>
      <a:accent4>
        <a:srgbClr val="F5CD2D"/>
      </a:accent4>
      <a:accent5>
        <a:srgbClr val="FFED73"/>
      </a:accent5>
      <a:accent6>
        <a:srgbClr val="FFED73"/>
      </a:accent6>
      <a:hlink>
        <a:srgbClr val="FFED73"/>
      </a:hlink>
      <a:folHlink>
        <a:srgbClr val="FFE635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282</TotalTime>
  <Words>15</Words>
  <Application>Microsoft Office PowerPoint</Application>
  <PresentationFormat>Apresentação na tela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Solstício</vt:lpstr>
      <vt:lpstr>                Supervisão  de  Líderes </vt:lpstr>
      <vt:lpstr>Slide 2</vt:lpstr>
      <vt:lpstr>Aqui estão algumas razões por que um líder de célula precisa de um supervisor: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SECRETARIA</dc:creator>
  <cp:lastModifiedBy>SECRETARIA</cp:lastModifiedBy>
  <cp:revision>9</cp:revision>
  <dcterms:created xsi:type="dcterms:W3CDTF">2016-11-11T11:02:22Z</dcterms:created>
  <dcterms:modified xsi:type="dcterms:W3CDTF">2016-11-11T15:44:36Z</dcterms:modified>
</cp:coreProperties>
</file>