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7559675" cx="10080625"/>
  <p:notesSz cx="7559675" cy="10691800"/>
  <p:embeddedFontLst>
    <p:embeddedFont>
      <p:font typeface="Source Sans Pr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SansPro-bold.fntdata"/><Relationship Id="rId11" Type="http://schemas.openxmlformats.org/officeDocument/2006/relationships/slide" Target="slides/slide7.xml"/><Relationship Id="rId22" Type="http://schemas.openxmlformats.org/officeDocument/2006/relationships/font" Target="fonts/SourceSansPro-boldItalic.fntdata"/><Relationship Id="rId10" Type="http://schemas.openxmlformats.org/officeDocument/2006/relationships/slide" Target="slides/slide6.xml"/><Relationship Id="rId21" Type="http://schemas.openxmlformats.org/officeDocument/2006/relationships/font" Target="fonts/SourceSansPro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SourceSansPro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12" type="sldNum"/>
          </p:nvPr>
        </p:nvSpPr>
        <p:spPr>
          <a:xfrm>
            <a:off x="4278312" y="10156825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4" name="Shape 4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6" name="Shape 6"/>
          <p:cNvSpPr txBox="1"/>
          <p:nvPr>
            <p:ph idx="3" type="hdr"/>
          </p:nvPr>
        </p:nvSpPr>
        <p:spPr>
          <a:xfrm>
            <a:off x="0" y="0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14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4278312" y="0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14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0" y="10156825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14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4" type="sldNum"/>
          </p:nvPr>
        </p:nvSpPr>
        <p:spPr>
          <a:xfrm>
            <a:off x="4278312" y="10156825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fld id="{00000000-1234-1234-1234-123412341234}" type="slidenum">
              <a:rPr b="1" i="0" lang="en-US" sz="14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1106487" y="812800"/>
            <a:ext cx="5345100" cy="40083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755650" y="5078412"/>
            <a:ext cx="6048300" cy="4811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idx="10" type="dt"/>
          </p:nvPr>
        </p:nvSpPr>
        <p:spPr>
          <a:xfrm>
            <a:off x="360362" y="7199311"/>
            <a:ext cx="2878137" cy="358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18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419475" y="7199311"/>
            <a:ext cx="3238499" cy="358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18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9180511" y="6804025"/>
            <a:ext cx="719136" cy="719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18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layout with centered title and subtitle placeholder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1" i="0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360362" y="7199311"/>
            <a:ext cx="2878137" cy="358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18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419475" y="7199311"/>
            <a:ext cx="3238499" cy="358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18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9180511" y="6804025"/>
            <a:ext cx="719136" cy="719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18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0" y="7199311"/>
            <a:ext cx="10080624" cy="360362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10080624" cy="1619249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13"/>
          <p:cNvSpPr txBox="1"/>
          <p:nvPr>
            <p:ph type="title"/>
          </p:nvPr>
        </p:nvSpPr>
        <p:spPr>
          <a:xfrm>
            <a:off x="360362" y="301625"/>
            <a:ext cx="9358311" cy="957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360362" y="1979611"/>
            <a:ext cx="9358311" cy="50387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buNone/>
              <a:defRPr b="1" i="0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buNone/>
              <a:defRPr b="0" i="0" sz="2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143000" marR="0" rtl="0" algn="l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buNone/>
              <a:defRPr b="0" i="0" sz="24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600200" marR="0" rtl="0" algn="l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057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514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228600" lvl="6" marL="34290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228600" lvl="7" marL="48006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228600" lvl="8" marL="6629400" marR="0" rtl="0" algn="l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buNone/>
              <a:defRPr b="0" i="0" sz="2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0" type="dt"/>
          </p:nvPr>
        </p:nvSpPr>
        <p:spPr>
          <a:xfrm>
            <a:off x="360362" y="7199311"/>
            <a:ext cx="2878137" cy="358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18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3419475" y="7199311"/>
            <a:ext cx="3238499" cy="358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  <a:defRPr b="1" i="0" sz="18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/>
          <p:nvPr/>
        </p:nvSpPr>
        <p:spPr>
          <a:xfrm>
            <a:off x="9269411" y="6894511"/>
            <a:ext cx="539749" cy="539749"/>
          </a:xfrm>
          <a:prstGeom prst="ellipse">
            <a:avLst/>
          </a:prstGeom>
          <a:solidFill>
            <a:srgbClr val="1ABC9C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9180511" y="6804025"/>
            <a:ext cx="719136" cy="719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fld id="{00000000-1234-1234-1234-123412341234}" type="slidenum">
              <a:rPr b="1" i="0" lang="en-US" sz="18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idx="12" type="sldNum"/>
          </p:nvPr>
        </p:nvSpPr>
        <p:spPr>
          <a:xfrm>
            <a:off x="93329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pic>
        <p:nvPicPr>
          <p:cNvPr id="34" name="Shape 34"/>
          <p:cNvPicPr preferRelativeResize="0"/>
          <p:nvPr/>
        </p:nvPicPr>
        <p:blipFill rotWithShape="1">
          <a:blip r:embed="rId3">
            <a:alphaModFix/>
          </a:blip>
          <a:srcRect b="18088" l="0" r="0" t="-3976"/>
          <a:stretch/>
        </p:blipFill>
        <p:spPr>
          <a:xfrm>
            <a:off x="1963725" y="-360352"/>
            <a:ext cx="6288000" cy="779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2" type="sldNum"/>
          </p:nvPr>
        </p:nvSpPr>
        <p:spPr>
          <a:xfrm>
            <a:off x="92567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95" name="Shape 95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Fatores que influenciam o crescimento de uma Célula</a:t>
            </a:r>
          </a:p>
        </p:txBody>
      </p:sp>
      <p:sp>
        <p:nvSpPr>
          <p:cNvPr id="96" name="Shape 96"/>
          <p:cNvSpPr txBox="1"/>
          <p:nvPr>
            <p:ph idx="1" type="subTitle"/>
          </p:nvPr>
        </p:nvSpPr>
        <p:spPr>
          <a:xfrm>
            <a:off x="431800" y="1800225"/>
            <a:ext cx="9359900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8125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Preparar auxiliares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Os líderes que preparam uma equipe para ajudar na liderança dobram sua capacidade de multiplicar a célula.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Nível de cuidado pastoral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Visitação regular pelo </a:t>
            </a:r>
            <a:r>
              <a:rPr b="0" i="1" lang="en-US" sz="2600"/>
              <a:t>líder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aos membros da célula ajuda a consolidar o grupo 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2" type="sldNum"/>
          </p:nvPr>
        </p:nvSpPr>
        <p:spPr>
          <a:xfrm>
            <a:off x="92567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102" name="Shape 102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Oração pelos membros do grupo</a:t>
            </a:r>
          </a:p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x="431800" y="3095625"/>
            <a:ext cx="9360000" cy="28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0150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 oração pelos membros do grupo é o trabalho mais importante do </a:t>
            </a:r>
            <a:r>
              <a:rPr b="0" lang="en-US" sz="4000"/>
              <a:t>líder</a:t>
            </a:r>
            <a:r>
              <a:rPr b="0" i="0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para fortalecer o grupo.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1" sz="2600" u="non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12" type="sldNum"/>
          </p:nvPr>
        </p:nvSpPr>
        <p:spPr>
          <a:xfrm>
            <a:off x="92567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109" name="Shape 109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Preparo do </a:t>
            </a:r>
            <a:r>
              <a:rPr lang="en-US"/>
              <a:t>líder</a:t>
            </a:r>
          </a:p>
        </p:txBody>
      </p:sp>
      <p:sp>
        <p:nvSpPr>
          <p:cNvPr id="110" name="Shape 110"/>
          <p:cNvSpPr txBox="1"/>
          <p:nvPr>
            <p:ph idx="1" type="subTitle"/>
          </p:nvPr>
        </p:nvSpPr>
        <p:spPr>
          <a:xfrm>
            <a:off x="431800" y="3024179"/>
            <a:ext cx="9360000" cy="32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0150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4000" u="non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Esse preparo envolve treinamento, devocionais, mas sobre tudo é dependência total do Espírito Santo de Deus.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1" sz="2600" u="non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2" type="sldNum"/>
          </p:nvPr>
        </p:nvSpPr>
        <p:spPr>
          <a:xfrm>
            <a:off x="92567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116" name="Shape 116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Ênfase evangelística do grupo</a:t>
            </a:r>
          </a:p>
        </p:txBody>
      </p:sp>
      <p:sp>
        <p:nvSpPr>
          <p:cNvPr id="117" name="Shape 117"/>
          <p:cNvSpPr txBox="1"/>
          <p:nvPr>
            <p:ph idx="1" type="subTitle"/>
          </p:nvPr>
        </p:nvSpPr>
        <p:spPr>
          <a:xfrm>
            <a:off x="431800" y="2735255"/>
            <a:ext cx="9360000" cy="27890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0150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4000" u="non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Envolve visitação à pessoas novas e estímulo para trazer visitantes. Ambos são importantes no processo de multiplicação.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34290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1" sz="2600" u="non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2" type="sldNum"/>
          </p:nvPr>
        </p:nvSpPr>
        <p:spPr>
          <a:xfrm>
            <a:off x="92567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123" name="Shape 123"/>
          <p:cNvSpPr txBox="1"/>
          <p:nvPr>
            <p:ph idx="1" type="subTitle"/>
          </p:nvPr>
        </p:nvSpPr>
        <p:spPr>
          <a:xfrm>
            <a:off x="503225" y="2016125"/>
            <a:ext cx="9288600" cy="4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0150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b="0" i="1" lang="en-US" sz="3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 Espírito do Senhor está sobre mim, porque ele me ungiu para pregar boas novas aos pobres. Ele me enviou para proclamar liberdade aos presos e recuperação da vista aos cegos, para libertar os oprimidos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t/>
            </a:r>
            <a:endParaRPr b="0" i="0" sz="40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Lucas 4:18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idx="12" type="sldNum"/>
          </p:nvPr>
        </p:nvSpPr>
        <p:spPr>
          <a:xfrm>
            <a:off x="93329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431800" y="1800225"/>
            <a:ext cx="9360000" cy="44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9650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1" i="0" lang="en-US" sz="3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</a:t>
            </a:r>
            <a:r>
              <a:rPr b="1" i="1" lang="en-US" sz="3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Você pode voar alto na sua carreira, adquirir fortuna e reputação, e até mesmo experimentar um sucesso tremendo em seu ministério. Mas, se seus relacionamentos estão definhando, nada disso importa </a:t>
            </a:r>
            <a:r>
              <a:rPr b="1" i="0" lang="en-US" sz="3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”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t/>
            </a:r>
            <a:endParaRPr b="1" i="0" sz="3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TOM HOLLADAY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t/>
            </a:r>
            <a:endParaRPr b="0" i="0" sz="3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3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idx="12" type="sldNum"/>
          </p:nvPr>
        </p:nvSpPr>
        <p:spPr>
          <a:xfrm>
            <a:off x="93329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46" name="Shape 46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Para que existe célula?</a:t>
            </a:r>
          </a:p>
        </p:txBody>
      </p:sp>
      <p:sp>
        <p:nvSpPr>
          <p:cNvPr id="47" name="Shape 47"/>
          <p:cNvSpPr txBox="1"/>
          <p:nvPr>
            <p:ph idx="1" type="subTitle"/>
          </p:nvPr>
        </p:nvSpPr>
        <p:spPr>
          <a:xfrm>
            <a:off x="431800" y="1800225"/>
            <a:ext cx="9359900" cy="50482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8125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Você como crente, qual é a sua missão?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2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Então, Jesus aproximou-se deles e disse: "Foi-me dada toda a autoridade no céu e na terra.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2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Portanto, vão e façam discípulos de todas as nações, batizando-os em nome do Pai e do Filho e do Espírito Santo,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2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ensinando-os a obedecer a tudo o que eu lhes ordenei. E eu estarei sempre com vocês, até o fim dos tempos".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8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Mateus 28:18-20</a:t>
            </a: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2" type="sldNum"/>
          </p:nvPr>
        </p:nvSpPr>
        <p:spPr>
          <a:xfrm>
            <a:off x="9366036" y="67643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53" name="Shape 53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Para que existe célula?</a:t>
            </a:r>
          </a:p>
        </p:txBody>
      </p:sp>
      <p:sp>
        <p:nvSpPr>
          <p:cNvPr id="54" name="Shape 54"/>
          <p:cNvSpPr txBox="1"/>
          <p:nvPr>
            <p:ph idx="1" type="subTitle"/>
          </p:nvPr>
        </p:nvSpPr>
        <p:spPr>
          <a:xfrm>
            <a:off x="431800" y="1800225"/>
            <a:ext cx="9359900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8125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Você como crente, qual é a sua missão?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2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Mas receberão poder quando o Espírito Santo descer sobre vocês, e serão minhas testemunhas em Jerusalém, em toda a Judéia e Samaria, e até os confins da terra.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8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28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Atos 1: 8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2" type="sldNum"/>
          </p:nvPr>
        </p:nvSpPr>
        <p:spPr>
          <a:xfrm>
            <a:off x="93329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60" name="Shape 60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Fatores que influenciam o crescimento de uma Célula</a:t>
            </a:r>
          </a:p>
        </p:txBody>
      </p:sp>
      <p:sp>
        <p:nvSpPr>
          <p:cNvPr id="61" name="Shape 61"/>
          <p:cNvSpPr txBox="1"/>
          <p:nvPr>
            <p:ph idx="1" type="subTitle"/>
          </p:nvPr>
        </p:nvSpPr>
        <p:spPr>
          <a:xfrm>
            <a:off x="431800" y="1800225"/>
            <a:ext cx="9359900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8125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O tempo devocional do </a:t>
            </a:r>
            <a:r>
              <a:rPr b="0" lang="en-US"/>
              <a:t>líder</a:t>
            </a: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de célula.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Os lideres que investem 90min ou mais em devocionais diárias, multiplicam os seus grupos duas vezes mais do que aqueles que investem menos do que 30min por dia.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A intercessão do </a:t>
            </a:r>
            <a:r>
              <a:rPr b="0" lang="en-US"/>
              <a:t>líder</a:t>
            </a: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de célula pelos membros da célula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Os líderes que oram diariamente pelos membros da célula tem maiores probabilidades de multiplicar seus grupos.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idx="12" type="sldNum"/>
          </p:nvPr>
        </p:nvSpPr>
        <p:spPr>
          <a:xfrm>
            <a:off x="93329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67" name="Shape 67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Fatores que influenciam o crescimento de uma Célula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431800" y="1800225"/>
            <a:ext cx="9359900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8125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O tempo que o </a:t>
            </a:r>
            <a:r>
              <a:rPr b="0" lang="en-US"/>
              <a:t>líder</a:t>
            </a: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gasta com Deus em seu preparo para o encontro da célula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Investir tempo com Deus, preparar o coração para um encontro da célula é mais importante do que o preparo do estudo.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Estabelecer alvos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 </a:t>
            </a:r>
            <a:r>
              <a:rPr b="0" i="1" lang="en-US" sz="2600"/>
              <a:t>líder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que falha na fixação de alvos, os quais os membros recordam, tem 50% de probabilidade de multiplicar sua célula. Fixar alvos aumenta essa probabilidade para 75%.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12" type="sldNum"/>
          </p:nvPr>
        </p:nvSpPr>
        <p:spPr>
          <a:xfrm>
            <a:off x="93329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74" name="Shape 74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Fatores que influenciam o crescimento de uma Célula</a:t>
            </a:r>
          </a:p>
        </p:txBody>
      </p:sp>
      <p:sp>
        <p:nvSpPr>
          <p:cNvPr id="75" name="Shape 75"/>
          <p:cNvSpPr txBox="1"/>
          <p:nvPr>
            <p:ph idx="1" type="subTitle"/>
          </p:nvPr>
        </p:nvSpPr>
        <p:spPr>
          <a:xfrm>
            <a:off x="431800" y="1800225"/>
            <a:ext cx="9359900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8125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Conhecer a data da multiplicação da sua célula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Lideres de célula que estabelecem alvos </a:t>
            </a:r>
            <a:r>
              <a:rPr b="0" i="1" lang="en-US" sz="2600"/>
              <a:t>específicos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para trazer à vida (uma nova célula) multiplicam seus grupos com mais </a:t>
            </a:r>
            <a:r>
              <a:rPr b="0" i="1" lang="en-US" sz="2600"/>
              <a:t>frequência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do que os lideres sem alvos.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Treinamento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Lideres de célula que se sentem melhor treinados multiplicam suas células com maior rapidez.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93329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81" name="Shape 81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Fatores que influenciam o crescimento de uma Célula</a:t>
            </a:r>
          </a:p>
        </p:txBody>
      </p:sp>
      <p:sp>
        <p:nvSpPr>
          <p:cNvPr id="82" name="Shape 82"/>
          <p:cNvSpPr txBox="1"/>
          <p:nvPr>
            <p:ph idx="1" type="subTitle"/>
          </p:nvPr>
        </p:nvSpPr>
        <p:spPr>
          <a:xfrm>
            <a:off x="431800" y="1800225"/>
            <a:ext cx="9359900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8125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A </a:t>
            </a:r>
            <a:r>
              <a:rPr b="0" lang="en-US"/>
              <a:t>frequência</a:t>
            </a: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com que o </a:t>
            </a:r>
            <a:r>
              <a:rPr b="0" lang="en-US"/>
              <a:t>líder</a:t>
            </a: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de célula faz contato com pessoas novas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Lideres que fazem contato com 5 a 7 pessoas novas por mês tem 80% de probabilidade de multiplicar sua célula. Quando esse </a:t>
            </a:r>
            <a:r>
              <a:rPr b="0" i="1" lang="en-US" sz="2600"/>
              <a:t>líder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tem contato com 1 a 3 pessoas por mês as chances caem para 60%.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Estímulo na célula para convidar amigos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Lideres de célula que encorajam semanalmente os membros para convidar visitantes duplicam sua capacidade de multiplicar seus grupos.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2" type="sldNum"/>
          </p:nvPr>
        </p:nvSpPr>
        <p:spPr>
          <a:xfrm>
            <a:off x="9332911" y="6804025"/>
            <a:ext cx="7191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88" name="Shape 88"/>
          <p:cNvSpPr txBox="1"/>
          <p:nvPr>
            <p:ph idx="4294967295" type="title"/>
          </p:nvPr>
        </p:nvSpPr>
        <p:spPr>
          <a:xfrm>
            <a:off x="360362" y="247650"/>
            <a:ext cx="9359900" cy="1065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9125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Source Sans Pro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Fatores que influenciam o crescimento de uma Célula</a:t>
            </a:r>
          </a:p>
        </p:txBody>
      </p:sp>
      <p:sp>
        <p:nvSpPr>
          <p:cNvPr id="89" name="Shape 89"/>
          <p:cNvSpPr txBox="1"/>
          <p:nvPr>
            <p:ph idx="1" type="subTitle"/>
          </p:nvPr>
        </p:nvSpPr>
        <p:spPr>
          <a:xfrm>
            <a:off x="431800" y="1800225"/>
            <a:ext cx="9359900" cy="5040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8125">
            <a:noAutofit/>
          </a:bodyPr>
          <a:lstStyle/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Número de visitantes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Há uma relação direta entre o número de visitantes no grupo e o número de vezes que o </a:t>
            </a:r>
            <a:r>
              <a:rPr b="0" i="1" lang="en-US" sz="2600"/>
              <a:t>líder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multiplica o grupo.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t/>
            </a:r>
            <a:endParaRPr b="0" i="1" sz="2600" u="none" cap="none" strike="noStrike">
              <a:solidFill>
                <a:srgbClr val="2C3E5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0" lang="en-US" sz="32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 Encontros sociais</a:t>
            </a:r>
          </a:p>
          <a:p>
            <a:pPr indent="0" lvl="0" marL="0" marR="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ct val="25000"/>
              <a:buFont typeface="Source Sans Pro"/>
              <a:buNone/>
            </a:pPr>
            <a:r>
              <a:rPr b="0" i="1" lang="en-US" sz="40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	</a:t>
            </a:r>
            <a:r>
              <a:rPr b="0" i="1" lang="en-US" sz="2600" u="none" cap="none" strike="noStrike">
                <a:solidFill>
                  <a:srgbClr val="2C3E5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As células que tem mais encontros sociais se multiplicam mais do que as que não tem.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