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525" r:id="rId2"/>
    <p:sldId id="644" r:id="rId3"/>
    <p:sldId id="603" r:id="rId4"/>
    <p:sldId id="413" r:id="rId5"/>
    <p:sldId id="704" r:id="rId6"/>
    <p:sldId id="706" r:id="rId7"/>
    <p:sldId id="707" r:id="rId8"/>
    <p:sldId id="705" r:id="rId9"/>
    <p:sldId id="708" r:id="rId10"/>
    <p:sldId id="709" r:id="rId11"/>
    <p:sldId id="710" r:id="rId12"/>
    <p:sldId id="711" r:id="rId13"/>
    <p:sldId id="712" r:id="rId14"/>
    <p:sldId id="713" r:id="rId15"/>
    <p:sldId id="703" r:id="rId16"/>
    <p:sldId id="715" r:id="rId17"/>
    <p:sldId id="714" r:id="rId18"/>
    <p:sldId id="716" r:id="rId19"/>
    <p:sldId id="717" r:id="rId20"/>
    <p:sldId id="718" r:id="rId21"/>
    <p:sldId id="719" r:id="rId22"/>
    <p:sldId id="720" r:id="rId23"/>
    <p:sldId id="721" r:id="rId24"/>
    <p:sldId id="722" r:id="rId25"/>
    <p:sldId id="723" r:id="rId26"/>
    <p:sldId id="724" r:id="rId27"/>
    <p:sldId id="725" r:id="rId28"/>
    <p:sldId id="726" r:id="rId29"/>
    <p:sldId id="727" r:id="rId30"/>
    <p:sldId id="728" r:id="rId31"/>
    <p:sldId id="729" r:id="rId32"/>
    <p:sldId id="730" r:id="rId33"/>
    <p:sldId id="731" r:id="rId34"/>
    <p:sldId id="732" r:id="rId35"/>
    <p:sldId id="734" r:id="rId36"/>
    <p:sldId id="735" r:id="rId37"/>
    <p:sldId id="736" r:id="rId38"/>
    <p:sldId id="733" r:id="rId39"/>
    <p:sldId id="737" r:id="rId40"/>
    <p:sldId id="738" r:id="rId41"/>
    <p:sldId id="739" r:id="rId42"/>
    <p:sldId id="740" r:id="rId43"/>
    <p:sldId id="742" r:id="rId44"/>
    <p:sldId id="743" r:id="rId45"/>
    <p:sldId id="744" r:id="rId46"/>
    <p:sldId id="381" r:id="rId47"/>
    <p:sldId id="382" r:id="rId4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ckeline da Silva Coelho." initials="JdSC" lastIdx="2" clrIdx="0">
    <p:extLst>
      <p:ext uri="{19B8F6BF-5375-455C-9EA6-DF929625EA0E}">
        <p15:presenceInfo xmlns:p15="http://schemas.microsoft.com/office/powerpoint/2012/main" userId="4d7180d1b9191f4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5-21T01:06:53.816" idx="2">
    <p:pos x="10" y="10"/>
    <p:text>Se você é um verdadeiro lider, não precisa lembrar isso a ninguém.</p:text>
    <p:extLst>
      <p:ext uri="{C676402C-5697-4E1C-873F-D02D1690AC5C}">
        <p15:threadingInfo xmlns:p15="http://schemas.microsoft.com/office/powerpoint/2012/main" timeZoneBias="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1CB8-04BE-419D-AE40-92DCF665139A}" type="datetimeFigureOut">
              <a:rPr lang="pt-BR" smtClean="0">
                <a:solidFill>
                  <a:srgbClr val="696464"/>
                </a:solidFill>
              </a:rPr>
              <a:pPr/>
              <a:t>21/05/2016</a:t>
            </a:fld>
            <a:endParaRPr lang="pt-BR" dirty="0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pt-BR" dirty="0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CF50E55D-0C1C-486A-B0DD-EF7B502F5E10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696200" y="6046812"/>
            <a:ext cx="1382531" cy="798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78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1CB8-04BE-419D-AE40-92DCF665139A}" type="datetimeFigureOut">
              <a:rPr lang="pt-BR" smtClean="0">
                <a:solidFill>
                  <a:srgbClr val="696464"/>
                </a:solidFill>
              </a:rPr>
              <a:pPr/>
              <a:t>21/05/2016</a:t>
            </a:fld>
            <a:endParaRPr lang="pt-BR" dirty="0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E55D-0C1C-486A-B0DD-EF7B502F5E10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5596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1CB8-04BE-419D-AE40-92DCF665139A}" type="datetimeFigureOut">
              <a:rPr lang="pt-BR" smtClean="0">
                <a:solidFill>
                  <a:srgbClr val="696464"/>
                </a:solidFill>
              </a:rPr>
              <a:pPr/>
              <a:t>21/05/2016</a:t>
            </a:fld>
            <a:endParaRPr lang="pt-BR" dirty="0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E55D-0C1C-486A-B0DD-EF7B502F5E10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57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1CB8-04BE-419D-AE40-92DCF665139A}" type="datetimeFigureOut">
              <a:rPr lang="pt-BR" smtClean="0">
                <a:solidFill>
                  <a:srgbClr val="696464"/>
                </a:solidFill>
              </a:rPr>
              <a:pPr/>
              <a:t>21/05/2016</a:t>
            </a:fld>
            <a:endParaRPr lang="pt-BR" dirty="0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E55D-0C1C-486A-B0DD-EF7B502F5E10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6220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391CB8-04BE-419D-AE40-92DCF665139A}" type="datetimeFigureOut">
              <a:rPr lang="pt-BR" smtClean="0">
                <a:solidFill>
                  <a:srgbClr val="696464"/>
                </a:solidFill>
              </a:rPr>
              <a:pPr/>
              <a:t>21/05/2016</a:t>
            </a:fld>
            <a:endParaRPr lang="pt-BR" dirty="0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t-BR" dirty="0">
              <a:solidFill>
                <a:srgbClr val="696464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71804" y="2024223"/>
            <a:ext cx="1215000" cy="192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581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1CB8-04BE-419D-AE40-92DCF665139A}" type="datetimeFigureOut">
              <a:rPr lang="pt-BR" smtClean="0">
                <a:solidFill>
                  <a:srgbClr val="696464"/>
                </a:solidFill>
              </a:rPr>
              <a:pPr/>
              <a:t>21/05/2016</a:t>
            </a:fld>
            <a:endParaRPr lang="pt-BR" dirty="0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E55D-0C1C-486A-B0DD-EF7B502F5E10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5719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1CB8-04BE-419D-AE40-92DCF665139A}" type="datetimeFigureOut">
              <a:rPr lang="pt-BR" smtClean="0">
                <a:solidFill>
                  <a:srgbClr val="696464"/>
                </a:solidFill>
              </a:rPr>
              <a:pPr/>
              <a:t>21/05/2016</a:t>
            </a:fld>
            <a:endParaRPr lang="pt-BR" dirty="0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E55D-0C1C-486A-B0DD-EF7B502F5E10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971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391CB8-04BE-419D-AE40-92DCF665139A}" type="datetimeFigureOut">
              <a:rPr lang="pt-BR" smtClean="0">
                <a:solidFill>
                  <a:srgbClr val="696464"/>
                </a:solidFill>
              </a:rPr>
              <a:pPr/>
              <a:t>21/05/2016</a:t>
            </a:fld>
            <a:endParaRPr lang="pt-BR" dirty="0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t-BR" dirty="0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E55D-0C1C-486A-B0DD-EF7B502F5E10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7645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1CB8-04BE-419D-AE40-92DCF665139A}" type="datetimeFigureOut">
              <a:rPr lang="pt-BR" smtClean="0">
                <a:solidFill>
                  <a:srgbClr val="696464"/>
                </a:solidFill>
              </a:rPr>
              <a:pPr/>
              <a:t>21/05/2016</a:t>
            </a:fld>
            <a:endParaRPr lang="pt-BR" dirty="0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E55D-0C1C-486A-B0DD-EF7B502F5E10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4304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1CB8-04BE-419D-AE40-92DCF665139A}" type="datetimeFigureOut">
              <a:rPr lang="pt-BR" smtClean="0">
                <a:solidFill>
                  <a:srgbClr val="696464"/>
                </a:solidFill>
              </a:rPr>
              <a:pPr/>
              <a:t>21/05/2016</a:t>
            </a:fld>
            <a:endParaRPr lang="pt-BR" dirty="0">
              <a:solidFill>
                <a:srgbClr val="696464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srgbClr val="696464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E55D-0C1C-486A-B0DD-EF7B502F5E10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16" name="Imagem 15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696200" y="6046812"/>
            <a:ext cx="1382531" cy="798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904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91CB8-04BE-419D-AE40-92DCF665139A}" type="datetimeFigureOut">
              <a:rPr lang="pt-BR" smtClean="0">
                <a:solidFill>
                  <a:srgbClr val="696464"/>
                </a:solidFill>
              </a:rPr>
              <a:pPr/>
              <a:t>21/05/2016</a:t>
            </a:fld>
            <a:endParaRPr lang="pt-BR" dirty="0">
              <a:solidFill>
                <a:srgbClr val="696464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E55D-0C1C-486A-B0DD-EF7B502F5E10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16" name="Imagem 15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696200" y="6046812"/>
            <a:ext cx="1382531" cy="798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17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391CB8-04BE-419D-AE40-92DCF665139A}" type="datetimeFigureOut">
              <a:rPr lang="pt-BR" smtClean="0">
                <a:solidFill>
                  <a:srgbClr val="696464"/>
                </a:solidFill>
              </a:rPr>
              <a:pPr/>
              <a:t>21/05/2016</a:t>
            </a:fld>
            <a:endParaRPr lang="pt-BR" dirty="0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t-BR" dirty="0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CF50E55D-0C1C-486A-B0DD-EF7B502F5E10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683500" y="6046812"/>
            <a:ext cx="1395231" cy="798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953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061" y="1004552"/>
            <a:ext cx="8770513" cy="4919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23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20000">
        <p14:reveal/>
      </p:transition>
    </mc:Choice>
    <mc:Fallback xmlns="">
      <p:transition spd="slow" advClick="0" advTm="2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5112912"/>
          </a:xfrm>
        </p:spPr>
        <p:txBody>
          <a:bodyPr>
            <a:noAutofit/>
          </a:bodyPr>
          <a:lstStyle/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>
                <a:solidFill>
                  <a:prstClr val="black"/>
                </a:solidFill>
                <a:latin typeface="Calibri"/>
              </a:rPr>
              <a:t> - </a:t>
            </a:r>
            <a:r>
              <a:rPr lang="pt-BR" altLang="pt-BR" sz="6600" b="1" dirty="0" smtClean="0">
                <a:solidFill>
                  <a:prstClr val="black"/>
                </a:solidFill>
                <a:latin typeface="Calibri"/>
              </a:rPr>
              <a:t>A prova da liderança: “Alguém está seguindo você?”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BR" altLang="pt-BR" sz="6600" b="1" dirty="0" smtClean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0425" y="3947208"/>
            <a:ext cx="2343150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42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383059"/>
            <a:ext cx="9144000" cy="6474941"/>
          </a:xfrm>
        </p:spPr>
        <p:txBody>
          <a:bodyPr>
            <a:noAutofit/>
          </a:bodyPr>
          <a:lstStyle/>
          <a:p>
            <a:pPr marL="34290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000" b="1" dirty="0">
                <a:solidFill>
                  <a:prstClr val="black"/>
                </a:solidFill>
                <a:latin typeface="Calibri"/>
              </a:rPr>
              <a:t> LIDERANÇA É INFLUÊNCIA!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000" i="1" dirty="0" smtClean="0">
                <a:latin typeface="Calibri" panose="020F0502020204030204" pitchFamily="34" charset="0"/>
              </a:rPr>
              <a:t>“As minhas ovelhas ouvem a minha voz; eu as conheço e </a:t>
            </a:r>
            <a:r>
              <a:rPr lang="pt-BR" altLang="pt-BR" sz="6000" b="1" i="1" dirty="0" smtClean="0">
                <a:latin typeface="Calibri" panose="020F0502020204030204" pitchFamily="34" charset="0"/>
              </a:rPr>
              <a:t>elas me seguem</a:t>
            </a:r>
            <a:r>
              <a:rPr lang="pt-BR" altLang="pt-BR" sz="6000" i="1" dirty="0" smtClean="0">
                <a:latin typeface="Calibri" panose="020F0502020204030204" pitchFamily="34" charset="0"/>
              </a:rPr>
              <a:t>”</a:t>
            </a:r>
            <a:r>
              <a:rPr lang="pt-BR" altLang="pt-BR" sz="5400" b="1" dirty="0" smtClean="0">
                <a:solidFill>
                  <a:prstClr val="black"/>
                </a:solidFill>
                <a:latin typeface="Calibri"/>
              </a:rPr>
              <a:t> 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000" i="1" dirty="0" err="1" smtClean="0">
                <a:latin typeface="Calibri" panose="020F0502020204030204" pitchFamily="34" charset="0"/>
              </a:rPr>
              <a:t>Jo</a:t>
            </a:r>
            <a:r>
              <a:rPr lang="pt-BR" altLang="pt-BR" sz="6000" i="1" dirty="0" smtClean="0">
                <a:latin typeface="Calibri" panose="020F0502020204030204" pitchFamily="34" charset="0"/>
              </a:rPr>
              <a:t> 10.27</a:t>
            </a:r>
            <a:endParaRPr lang="pt-BR" altLang="pt-BR" sz="6000" i="1" dirty="0">
              <a:latin typeface="Calibri" panose="020F0502020204030204" pitchFamily="34" charset="0"/>
            </a:endParaRP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BR" altLang="pt-BR" sz="6600" b="1" dirty="0" smtClean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685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329722"/>
            <a:ext cx="9144000" cy="5112912"/>
          </a:xfrm>
        </p:spPr>
        <p:txBody>
          <a:bodyPr>
            <a:noAutofit/>
          </a:bodyPr>
          <a:lstStyle/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>
                <a:solidFill>
                  <a:prstClr val="black"/>
                </a:solidFill>
                <a:latin typeface="Calibri"/>
              </a:rPr>
              <a:t> </a:t>
            </a: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O fundamento da liderança é o caráter, e não o carisma.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4400" i="1" dirty="0" smtClean="0">
                <a:solidFill>
                  <a:prstClr val="black"/>
                </a:solidFill>
                <a:latin typeface="Calibri"/>
              </a:rPr>
              <a:t>Reputação é o que as pessoas dizem que você é.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4400" i="1" dirty="0" smtClean="0">
                <a:solidFill>
                  <a:prstClr val="black"/>
                </a:solidFill>
                <a:latin typeface="Calibri"/>
              </a:rPr>
              <a:t>Caráter é o que você realmente é.</a:t>
            </a:r>
          </a:p>
        </p:txBody>
      </p:sp>
    </p:spTree>
    <p:extLst>
      <p:ext uri="{BB962C8B-B14F-4D97-AF65-F5344CB8AC3E}">
        <p14:creationId xmlns:p14="http://schemas.microsoft.com/office/powerpoint/2010/main" val="197426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0"/>
            <a:ext cx="9144000" cy="5112912"/>
          </a:xfrm>
        </p:spPr>
        <p:txBody>
          <a:bodyPr>
            <a:noAutofit/>
          </a:bodyPr>
          <a:lstStyle/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dirty="0">
                <a:solidFill>
                  <a:prstClr val="black"/>
                </a:solidFill>
                <a:latin typeface="Calibri"/>
              </a:rPr>
              <a:t> </a:t>
            </a:r>
            <a:r>
              <a:rPr lang="pt-BR" altLang="pt-BR" sz="6600" dirty="0" smtClean="0">
                <a:solidFill>
                  <a:prstClr val="black"/>
                </a:solidFill>
                <a:latin typeface="Calibri"/>
              </a:rPr>
              <a:t>S</a:t>
            </a: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em credibilidade sua influência não irá muito longe.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4800" i="1" dirty="0" smtClean="0">
                <a:solidFill>
                  <a:prstClr val="black"/>
                </a:solidFill>
                <a:latin typeface="Calibri"/>
              </a:rPr>
              <a:t>“O caráter é o que somos no meio da escuridão, quando ninguém está olhando”. 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4800" i="1" dirty="0" smtClean="0">
                <a:solidFill>
                  <a:prstClr val="black"/>
                </a:solidFill>
                <a:latin typeface="Calibri"/>
              </a:rPr>
              <a:t>D.L. </a:t>
            </a:r>
            <a:r>
              <a:rPr lang="pt-BR" altLang="pt-BR" sz="4800" i="1" dirty="0" err="1" smtClean="0">
                <a:solidFill>
                  <a:prstClr val="black"/>
                </a:solidFill>
                <a:latin typeface="Calibri"/>
              </a:rPr>
              <a:t>Moody</a:t>
            </a:r>
            <a:endParaRPr lang="pt-BR" altLang="pt-BR" sz="4800" i="1" dirty="0" smtClean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855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5112912"/>
          </a:xfrm>
        </p:spPr>
        <p:txBody>
          <a:bodyPr>
            <a:normAutofit fontScale="77500" lnSpcReduction="20000"/>
          </a:bodyPr>
          <a:lstStyle/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>
                <a:solidFill>
                  <a:prstClr val="black"/>
                </a:solidFill>
                <a:latin typeface="Calibri"/>
              </a:rPr>
              <a:t> </a:t>
            </a:r>
            <a:r>
              <a:rPr lang="pt-BR" altLang="pt-BR" sz="6600" dirty="0">
                <a:solidFill>
                  <a:prstClr val="black"/>
                </a:solidFill>
                <a:latin typeface="Calibri"/>
              </a:rPr>
              <a:t>“</a:t>
            </a: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Se você quer ser um bom líder, precisa desenvolver uma </a:t>
            </a:r>
            <a:r>
              <a:rPr lang="pt-BR" altLang="pt-BR" sz="6600" b="1" i="1" dirty="0" smtClean="0">
                <a:solidFill>
                  <a:srgbClr val="FF0000"/>
                </a:solidFill>
                <a:latin typeface="Calibri"/>
              </a:rPr>
              <a:t>mensagem digna </a:t>
            </a: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de ser lembrada, ter uma </a:t>
            </a:r>
            <a:r>
              <a:rPr lang="pt-BR" altLang="pt-BR" sz="6600" b="1" i="1" dirty="0" smtClean="0">
                <a:solidFill>
                  <a:srgbClr val="FF0000"/>
                </a:solidFill>
                <a:latin typeface="Calibri"/>
              </a:rPr>
              <a:t>estilo de vida digno</a:t>
            </a: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 de consideração e ter uma </a:t>
            </a:r>
            <a:r>
              <a:rPr lang="pt-BR" altLang="pt-BR" sz="6600" b="1" i="1" dirty="0" smtClean="0">
                <a:solidFill>
                  <a:srgbClr val="FF0000"/>
                </a:solidFill>
                <a:latin typeface="Calibri"/>
              </a:rPr>
              <a:t>fé digna </a:t>
            </a: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de ser imitada”.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4000" dirty="0" smtClean="0">
                <a:solidFill>
                  <a:prstClr val="black"/>
                </a:solidFill>
                <a:latin typeface="Calibri"/>
              </a:rPr>
              <a:t>(Rick Warren)</a:t>
            </a:r>
          </a:p>
        </p:txBody>
      </p:sp>
    </p:spTree>
    <p:extLst>
      <p:ext uri="{BB962C8B-B14F-4D97-AF65-F5344CB8AC3E}">
        <p14:creationId xmlns:p14="http://schemas.microsoft.com/office/powerpoint/2010/main" val="101238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5346" y="1049056"/>
            <a:ext cx="6960870" cy="3520440"/>
          </a:xfrm>
        </p:spPr>
        <p:txBody>
          <a:bodyPr>
            <a:normAutofit/>
          </a:bodyPr>
          <a:lstStyle/>
          <a:p>
            <a:r>
              <a:rPr lang="pt-BR" dirty="0" smtClean="0"/>
              <a:t>Como surge um líder escolhido por deus?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>
            <a:normAutofit lnSpcReduction="10000"/>
          </a:bodyPr>
          <a:lstStyle/>
          <a:p>
            <a:r>
              <a:rPr lang="pt-BR" sz="3600" dirty="0" smtClean="0"/>
              <a:t>Por que Deus escolheu Neemias como líder?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54796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5112912"/>
          </a:xfrm>
        </p:spPr>
        <p:txBody>
          <a:bodyPr>
            <a:noAutofit/>
          </a:bodyPr>
          <a:lstStyle/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>
                <a:solidFill>
                  <a:prstClr val="black"/>
                </a:solidFill>
                <a:latin typeface="Calibri"/>
              </a:rPr>
              <a:t> - </a:t>
            </a:r>
            <a:r>
              <a:rPr lang="pt-BR" altLang="pt-BR" sz="6600" b="1" dirty="0" smtClean="0">
                <a:solidFill>
                  <a:prstClr val="black"/>
                </a:solidFill>
                <a:latin typeface="Calibri"/>
              </a:rPr>
              <a:t>Neemias era sensível diante das necessidades que via ao seu redor.</a:t>
            </a:r>
          </a:p>
        </p:txBody>
      </p:sp>
    </p:spTree>
    <p:extLst>
      <p:ext uri="{BB962C8B-B14F-4D97-AF65-F5344CB8AC3E}">
        <p14:creationId xmlns:p14="http://schemas.microsoft.com/office/powerpoint/2010/main" val="90988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371600" y="-15261"/>
            <a:ext cx="7772400" cy="970681"/>
          </a:xfrm>
        </p:spPr>
        <p:txBody>
          <a:bodyPr>
            <a:normAutofit/>
          </a:bodyPr>
          <a:lstStyle/>
          <a:p>
            <a:pPr algn="r"/>
            <a:r>
              <a:rPr lang="pt-BR" sz="2800" dirty="0" smtClean="0"/>
              <a:t>Leitura Bíblica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401985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6000" i="1" dirty="0" smtClean="0">
                <a:latin typeface="Calibri" panose="020F0502020204030204" pitchFamily="34" charset="0"/>
              </a:rPr>
              <a:t>“Quando ouvi essas coisas, sentei-me e chorei. Passei dias lamentando-me, jejuando e orando ao Deus dos céus.” </a:t>
            </a:r>
            <a:endParaRPr lang="pt-BR" sz="6000" i="1" dirty="0">
              <a:latin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6600" i="1" dirty="0" smtClean="0">
                <a:latin typeface="Calibri" panose="020F0502020204030204" pitchFamily="34" charset="0"/>
              </a:rPr>
              <a:t>Ne 1.4</a:t>
            </a:r>
            <a:endParaRPr lang="pt-BR" sz="66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59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5112912"/>
          </a:xfrm>
        </p:spPr>
        <p:txBody>
          <a:bodyPr>
            <a:noAutofit/>
          </a:bodyPr>
          <a:lstStyle/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>
                <a:solidFill>
                  <a:prstClr val="black"/>
                </a:solidFill>
                <a:latin typeface="Calibri"/>
              </a:rPr>
              <a:t> - </a:t>
            </a:r>
            <a:r>
              <a:rPr lang="pt-BR" altLang="pt-BR" sz="6600" b="1" dirty="0" smtClean="0">
                <a:solidFill>
                  <a:prstClr val="black"/>
                </a:solidFill>
                <a:latin typeface="Calibri"/>
              </a:rPr>
              <a:t>Neemias era digno de confiança.</a:t>
            </a:r>
          </a:p>
        </p:txBody>
      </p:sp>
    </p:spTree>
    <p:extLst>
      <p:ext uri="{BB962C8B-B14F-4D97-AF65-F5344CB8AC3E}">
        <p14:creationId xmlns:p14="http://schemas.microsoft.com/office/powerpoint/2010/main" val="191237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371600" y="-15261"/>
            <a:ext cx="7772400" cy="970681"/>
          </a:xfrm>
        </p:spPr>
        <p:txBody>
          <a:bodyPr>
            <a:normAutofit/>
          </a:bodyPr>
          <a:lstStyle/>
          <a:p>
            <a:pPr algn="r"/>
            <a:r>
              <a:rPr lang="pt-BR" sz="2800" dirty="0" smtClean="0"/>
              <a:t>Leitura Bíblica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401985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6000" i="1" dirty="0" smtClean="0">
                <a:latin typeface="Calibri" panose="020F0502020204030204" pitchFamily="34" charset="0"/>
              </a:rPr>
              <a:t>“Visto que a bondosa mão de Deus estava sobre mim, o rei atendeu aos meus pedidos.” </a:t>
            </a:r>
            <a:endParaRPr lang="pt-BR" sz="6000" i="1" dirty="0">
              <a:latin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6600" i="1" dirty="0" smtClean="0">
                <a:latin typeface="Calibri" panose="020F0502020204030204" pitchFamily="34" charset="0"/>
              </a:rPr>
              <a:t>Ne 2.8b</a:t>
            </a:r>
            <a:endParaRPr lang="pt-BR" sz="66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99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880" y="0"/>
            <a:ext cx="8321254" cy="5628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/>
          <p:cNvSpPr/>
          <p:nvPr/>
        </p:nvSpPr>
        <p:spPr>
          <a:xfrm>
            <a:off x="566672" y="4520072"/>
            <a:ext cx="657744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6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JULIAN" panose="02000000000000000000" pitchFamily="2" charset="0"/>
              </a:rPr>
              <a:t>O LÍDER EFICAZ</a:t>
            </a:r>
            <a:endParaRPr lang="pt-BR" sz="6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 JULIAN" panose="02000000000000000000" pitchFamily="2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182774" y="5628068"/>
            <a:ext cx="39613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400" dirty="0" smtClean="0"/>
              <a:t>Pr. André G. Oliveira</a:t>
            </a:r>
          </a:p>
          <a:p>
            <a:pPr algn="r"/>
            <a:r>
              <a:rPr lang="pt-BR" sz="1400" dirty="0" smtClean="0"/>
              <a:t>Igreja Batista Atitude em Duque de Caxias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87314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5112912"/>
          </a:xfrm>
        </p:spPr>
        <p:txBody>
          <a:bodyPr>
            <a:normAutofit fontScale="85000" lnSpcReduction="10000"/>
          </a:bodyPr>
          <a:lstStyle/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>
                <a:solidFill>
                  <a:prstClr val="black"/>
                </a:solidFill>
                <a:latin typeface="Calibri"/>
              </a:rPr>
              <a:t> </a:t>
            </a:r>
            <a:r>
              <a:rPr lang="pt-BR" altLang="pt-BR" sz="6600" dirty="0" smtClean="0">
                <a:solidFill>
                  <a:prstClr val="black"/>
                </a:solidFill>
                <a:latin typeface="Calibri"/>
              </a:rPr>
              <a:t>“</a:t>
            </a: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Antes de nos confiar um ministério próprio, Deus quer ver como nos comportamos diante da liderança de outras pessoas”.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4000" dirty="0" smtClean="0">
                <a:solidFill>
                  <a:prstClr val="black"/>
                </a:solidFill>
                <a:latin typeface="Calibri"/>
              </a:rPr>
              <a:t>(Rick Warren)</a:t>
            </a:r>
          </a:p>
        </p:txBody>
      </p:sp>
    </p:spTree>
    <p:extLst>
      <p:ext uri="{BB962C8B-B14F-4D97-AF65-F5344CB8AC3E}">
        <p14:creationId xmlns:p14="http://schemas.microsoft.com/office/powerpoint/2010/main" val="9682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5112912"/>
          </a:xfrm>
        </p:spPr>
        <p:txBody>
          <a:bodyPr>
            <a:noAutofit/>
          </a:bodyPr>
          <a:lstStyle/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>
                <a:solidFill>
                  <a:prstClr val="black"/>
                </a:solidFill>
                <a:latin typeface="Calibri"/>
              </a:rPr>
              <a:t> - </a:t>
            </a:r>
            <a:r>
              <a:rPr lang="pt-BR" altLang="pt-BR" sz="6600" b="1" dirty="0" smtClean="0">
                <a:solidFill>
                  <a:prstClr val="black"/>
                </a:solidFill>
                <a:latin typeface="Calibri"/>
              </a:rPr>
              <a:t>Neemias era disposto.</a:t>
            </a:r>
          </a:p>
        </p:txBody>
      </p:sp>
    </p:spTree>
    <p:extLst>
      <p:ext uri="{BB962C8B-B14F-4D97-AF65-F5344CB8AC3E}">
        <p14:creationId xmlns:p14="http://schemas.microsoft.com/office/powerpoint/2010/main" val="34973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371600" y="-15261"/>
            <a:ext cx="7772400" cy="970681"/>
          </a:xfrm>
        </p:spPr>
        <p:txBody>
          <a:bodyPr>
            <a:normAutofit/>
          </a:bodyPr>
          <a:lstStyle/>
          <a:p>
            <a:pPr algn="r"/>
            <a:r>
              <a:rPr lang="pt-BR" sz="2800" dirty="0" smtClean="0"/>
              <a:t>Leitura Bíblica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401985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6000" i="1" dirty="0" smtClean="0">
                <a:latin typeface="Calibri" panose="020F0502020204030204" pitchFamily="34" charset="0"/>
              </a:rPr>
              <a:t>“...me deixe ir a cidade onde meus pais estão enterrados, em Judá, para que eu possa reconstruí-la.” </a:t>
            </a:r>
            <a:endParaRPr lang="pt-BR" sz="6000" i="1" dirty="0">
              <a:latin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6600" i="1" dirty="0" smtClean="0">
                <a:latin typeface="Calibri" panose="020F0502020204030204" pitchFamily="34" charset="0"/>
              </a:rPr>
              <a:t>Ne 2.4</a:t>
            </a:r>
            <a:endParaRPr lang="pt-BR" sz="66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57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5112912"/>
          </a:xfrm>
        </p:spPr>
        <p:txBody>
          <a:bodyPr>
            <a:normAutofit fontScale="92500" lnSpcReduction="10000"/>
          </a:bodyPr>
          <a:lstStyle/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>
                <a:solidFill>
                  <a:prstClr val="black"/>
                </a:solidFill>
                <a:latin typeface="Calibri"/>
              </a:rPr>
              <a:t> </a:t>
            </a:r>
            <a:r>
              <a:rPr lang="pt-BR" altLang="pt-BR" sz="6600" dirty="0" smtClean="0">
                <a:solidFill>
                  <a:prstClr val="black"/>
                </a:solidFill>
                <a:latin typeface="Calibri"/>
              </a:rPr>
              <a:t>“</a:t>
            </a: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Deus não busca nos líderes as capacidades tanto quanto busca a </a:t>
            </a:r>
            <a:r>
              <a:rPr lang="pt-BR" altLang="pt-BR" sz="6600" b="1" i="1" dirty="0" smtClean="0">
                <a:solidFill>
                  <a:srgbClr val="FF0000"/>
                </a:solidFill>
                <a:latin typeface="Calibri"/>
              </a:rPr>
              <a:t>credibilidade</a:t>
            </a: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 e a </a:t>
            </a:r>
            <a:r>
              <a:rPr lang="pt-BR" altLang="pt-BR" sz="6600" b="1" i="1" dirty="0" smtClean="0">
                <a:solidFill>
                  <a:srgbClr val="FF0000"/>
                </a:solidFill>
                <a:latin typeface="Calibri"/>
              </a:rPr>
              <a:t>disponibilidade</a:t>
            </a: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”.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4000" dirty="0" smtClean="0">
                <a:solidFill>
                  <a:prstClr val="black"/>
                </a:solidFill>
                <a:latin typeface="Calibri"/>
              </a:rPr>
              <a:t>(Rick Warren)</a:t>
            </a:r>
          </a:p>
        </p:txBody>
      </p:sp>
    </p:spTree>
    <p:extLst>
      <p:ext uri="{BB962C8B-B14F-4D97-AF65-F5344CB8AC3E}">
        <p14:creationId xmlns:p14="http://schemas.microsoft.com/office/powerpoint/2010/main" val="366742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5346" y="1049056"/>
            <a:ext cx="6960870" cy="3520440"/>
          </a:xfrm>
        </p:spPr>
        <p:txBody>
          <a:bodyPr>
            <a:normAutofit/>
          </a:bodyPr>
          <a:lstStyle/>
          <a:p>
            <a:r>
              <a:rPr lang="pt-BR" dirty="0" smtClean="0"/>
              <a:t>E o líder de célula?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O que Deus espera de nós?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23647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371600" y="-15261"/>
            <a:ext cx="7772400" cy="970681"/>
          </a:xfrm>
        </p:spPr>
        <p:txBody>
          <a:bodyPr>
            <a:normAutofit/>
          </a:bodyPr>
          <a:lstStyle/>
          <a:p>
            <a:pPr algn="r"/>
            <a:r>
              <a:rPr lang="pt-BR" sz="2800" dirty="0" smtClean="0"/>
              <a:t>Leitura Bíblica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526789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6000" i="1" dirty="0" smtClean="0">
                <a:latin typeface="Calibri" panose="020F0502020204030204" pitchFamily="34" charset="0"/>
              </a:rPr>
              <a:t>“ ...filhos </a:t>
            </a:r>
            <a:r>
              <a:rPr lang="pt-BR" sz="6000" i="1" dirty="0">
                <a:latin typeface="Calibri" panose="020F0502020204030204" pitchFamily="34" charset="0"/>
              </a:rPr>
              <a:t>de Deus inculpáveis no meio de uma geração corrompida e depravada, na qual </a:t>
            </a:r>
            <a:r>
              <a:rPr lang="pt-BR" sz="6000" b="1" i="1" dirty="0">
                <a:solidFill>
                  <a:srgbClr val="FF0000"/>
                </a:solidFill>
                <a:latin typeface="Calibri" panose="020F0502020204030204" pitchFamily="34" charset="0"/>
              </a:rPr>
              <a:t>vocês brilham </a:t>
            </a:r>
            <a:r>
              <a:rPr lang="pt-BR" sz="6000" i="1" dirty="0">
                <a:latin typeface="Calibri" panose="020F0502020204030204" pitchFamily="34" charset="0"/>
              </a:rPr>
              <a:t>como estrelas no </a:t>
            </a:r>
            <a:r>
              <a:rPr lang="pt-BR" sz="6000" i="1" dirty="0" smtClean="0">
                <a:latin typeface="Calibri" panose="020F0502020204030204" pitchFamily="34" charset="0"/>
              </a:rPr>
              <a:t>universo.” </a:t>
            </a:r>
            <a:endParaRPr lang="pt-BR" sz="6000" i="1" dirty="0">
              <a:latin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6100" i="1" dirty="0" err="1" smtClean="0">
                <a:latin typeface="Calibri" panose="020F0502020204030204" pitchFamily="34" charset="0"/>
              </a:rPr>
              <a:t>Fl</a:t>
            </a:r>
            <a:r>
              <a:rPr lang="pt-BR" sz="6100" i="1" dirty="0" smtClean="0">
                <a:latin typeface="Calibri" panose="020F0502020204030204" pitchFamily="34" charset="0"/>
              </a:rPr>
              <a:t> 2.15</a:t>
            </a:r>
            <a:endParaRPr lang="pt-BR" sz="61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58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5112912"/>
          </a:xfrm>
        </p:spPr>
        <p:txBody>
          <a:bodyPr>
            <a:normAutofit fontScale="92500" lnSpcReduction="10000"/>
          </a:bodyPr>
          <a:lstStyle/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>
                <a:solidFill>
                  <a:prstClr val="black"/>
                </a:solidFill>
                <a:latin typeface="Calibri"/>
              </a:rPr>
              <a:t> </a:t>
            </a:r>
            <a:r>
              <a:rPr lang="pt-BR" altLang="pt-BR" sz="6600" dirty="0" smtClean="0">
                <a:solidFill>
                  <a:prstClr val="black"/>
                </a:solidFill>
                <a:latin typeface="Calibri"/>
              </a:rPr>
              <a:t>“</a:t>
            </a: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Há muitas estrelas, mas nem todas brilham de fato. Há muitos líderes bons, porém raros os excelentes que assim permanecem.”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4000" dirty="0" smtClean="0">
                <a:solidFill>
                  <a:prstClr val="black"/>
                </a:solidFill>
                <a:latin typeface="Calibri"/>
              </a:rPr>
              <a:t>(David </a:t>
            </a:r>
            <a:r>
              <a:rPr lang="pt-BR" altLang="pt-BR" sz="4000" dirty="0" err="1" smtClean="0">
                <a:solidFill>
                  <a:prstClr val="black"/>
                </a:solidFill>
                <a:latin typeface="Calibri"/>
              </a:rPr>
              <a:t>Kornfield</a:t>
            </a:r>
            <a:r>
              <a:rPr lang="pt-BR" altLang="pt-BR" sz="4000" dirty="0" smtClean="0">
                <a:solidFill>
                  <a:prstClr val="black"/>
                </a:solidFill>
                <a:latin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6666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5346" y="1049056"/>
            <a:ext cx="6960870" cy="3520440"/>
          </a:xfrm>
        </p:spPr>
        <p:txBody>
          <a:bodyPr>
            <a:normAutofit/>
          </a:bodyPr>
          <a:lstStyle/>
          <a:p>
            <a:r>
              <a:rPr lang="pt-BR" dirty="0" smtClean="0"/>
              <a:t>Os valores dos líderes de célula eficazes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>
            <a:normAutofit/>
          </a:bodyPr>
          <a:lstStyle/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24208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5112912"/>
          </a:xfrm>
        </p:spPr>
        <p:txBody>
          <a:bodyPr>
            <a:noAutofit/>
          </a:bodyPr>
          <a:lstStyle/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 smtClean="0">
                <a:solidFill>
                  <a:prstClr val="black"/>
                </a:solidFill>
                <a:latin typeface="Calibri"/>
              </a:rPr>
              <a:t>1) Disposição para correr riscos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5400" i="1" dirty="0" smtClean="0">
                <a:solidFill>
                  <a:prstClr val="black"/>
                </a:solidFill>
                <a:latin typeface="Calibri"/>
              </a:rPr>
              <a:t>“Quem não comete erros não progride”.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5400" i="1" dirty="0" smtClean="0">
                <a:solidFill>
                  <a:prstClr val="black"/>
                </a:solidFill>
                <a:latin typeface="Calibri"/>
              </a:rPr>
              <a:t>(Teddy Roosevelt)</a:t>
            </a:r>
          </a:p>
        </p:txBody>
      </p:sp>
    </p:spTree>
    <p:extLst>
      <p:ext uri="{BB962C8B-B14F-4D97-AF65-F5344CB8AC3E}">
        <p14:creationId xmlns:p14="http://schemas.microsoft.com/office/powerpoint/2010/main" val="130696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317365"/>
            <a:ext cx="9144000" cy="5112912"/>
          </a:xfrm>
        </p:spPr>
        <p:txBody>
          <a:bodyPr>
            <a:normAutofit lnSpcReduction="10000"/>
          </a:bodyPr>
          <a:lstStyle/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 smtClean="0">
                <a:solidFill>
                  <a:prstClr val="black"/>
                </a:solidFill>
                <a:latin typeface="Calibri"/>
              </a:rPr>
              <a:t>Seja como Pedro:</a:t>
            </a:r>
          </a:p>
          <a:p>
            <a:pPr lvl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Disposto a andar sobre as águas</a:t>
            </a:r>
          </a:p>
          <a:p>
            <a:pPr lvl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Cometeu erros, mas não desanimou.</a:t>
            </a:r>
            <a:endParaRPr lang="pt-BR" altLang="pt-BR" sz="5400" i="1" dirty="0" smtClean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560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371600" y="-15261"/>
            <a:ext cx="7772400" cy="970681"/>
          </a:xfrm>
        </p:spPr>
        <p:txBody>
          <a:bodyPr>
            <a:normAutofit/>
          </a:bodyPr>
          <a:lstStyle/>
          <a:p>
            <a:pPr algn="r"/>
            <a:r>
              <a:rPr lang="pt-BR" sz="2800" dirty="0" smtClean="0"/>
              <a:t>Leitura Bíblica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5112912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6000" i="1" dirty="0">
                <a:latin typeface="Calibri" panose="020F0502020204030204" pitchFamily="34" charset="0"/>
              </a:rPr>
              <a:t>“Os pecados de uma nação fazem mudar sempre os seus governantes, mas a ordem se mantém com um </a:t>
            </a:r>
            <a:r>
              <a:rPr lang="pt-BR" sz="6000" b="1" i="1" dirty="0">
                <a:latin typeface="Calibri" panose="020F0502020204030204" pitchFamily="34" charset="0"/>
              </a:rPr>
              <a:t>líder</a:t>
            </a:r>
            <a:r>
              <a:rPr lang="pt-BR" sz="6000" i="1" dirty="0">
                <a:latin typeface="Calibri" panose="020F0502020204030204" pitchFamily="34" charset="0"/>
              </a:rPr>
              <a:t> sábio e sensato”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6600" i="1" dirty="0" err="1" smtClean="0">
                <a:latin typeface="Calibri" panose="020F0502020204030204" pitchFamily="34" charset="0"/>
              </a:rPr>
              <a:t>Pv</a:t>
            </a:r>
            <a:r>
              <a:rPr lang="pt-BR" sz="6600" i="1" dirty="0" smtClean="0">
                <a:latin typeface="Calibri" panose="020F0502020204030204" pitchFamily="34" charset="0"/>
              </a:rPr>
              <a:t> </a:t>
            </a:r>
            <a:r>
              <a:rPr lang="pt-BR" sz="6600" i="1" dirty="0">
                <a:latin typeface="Calibri" panose="020F0502020204030204" pitchFamily="34" charset="0"/>
              </a:rPr>
              <a:t>28.2</a:t>
            </a:r>
          </a:p>
        </p:txBody>
      </p:sp>
    </p:spTree>
    <p:extLst>
      <p:ext uri="{BB962C8B-B14F-4D97-AF65-F5344CB8AC3E}">
        <p14:creationId xmlns:p14="http://schemas.microsoft.com/office/powerpoint/2010/main" val="216628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5112912"/>
          </a:xfrm>
        </p:spPr>
        <p:txBody>
          <a:bodyPr>
            <a:noAutofit/>
          </a:bodyPr>
          <a:lstStyle/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 smtClean="0">
                <a:solidFill>
                  <a:prstClr val="black"/>
                </a:solidFill>
                <a:latin typeface="Calibri"/>
              </a:rPr>
              <a:t>2) Zelo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5400" i="1" dirty="0" smtClean="0">
                <a:solidFill>
                  <a:prstClr val="black"/>
                </a:solidFill>
                <a:latin typeface="Calibri"/>
              </a:rPr>
              <a:t>“Campeões não se tornam campeões no ringue – lá eles são meramente reconhecidos”.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5400" i="1" dirty="0" smtClean="0">
                <a:solidFill>
                  <a:prstClr val="black"/>
                </a:solidFill>
                <a:latin typeface="Calibri"/>
              </a:rPr>
              <a:t>(Antigo Ditado)</a:t>
            </a:r>
          </a:p>
        </p:txBody>
      </p:sp>
    </p:spTree>
    <p:extLst>
      <p:ext uri="{BB962C8B-B14F-4D97-AF65-F5344CB8AC3E}">
        <p14:creationId xmlns:p14="http://schemas.microsoft.com/office/powerpoint/2010/main" val="151762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5112912"/>
          </a:xfrm>
        </p:spPr>
        <p:txBody>
          <a:bodyPr>
            <a:normAutofit fontScale="92500" lnSpcReduction="10000"/>
          </a:bodyPr>
          <a:lstStyle/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>
                <a:solidFill>
                  <a:prstClr val="black"/>
                </a:solidFill>
                <a:latin typeface="Calibri"/>
              </a:rPr>
              <a:t> </a:t>
            </a:r>
            <a:r>
              <a:rPr lang="pt-BR" altLang="pt-BR" sz="6600" dirty="0" smtClean="0">
                <a:solidFill>
                  <a:prstClr val="black"/>
                </a:solidFill>
                <a:latin typeface="Calibri"/>
              </a:rPr>
              <a:t>“</a:t>
            </a: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Aqueles líderes que estão dispostos a trabalhar duro – dispostos a dar o melhor de si – multiplicam suas células.”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4000" dirty="0" smtClean="0">
                <a:solidFill>
                  <a:prstClr val="black"/>
                </a:solidFill>
                <a:latin typeface="Calibri"/>
              </a:rPr>
              <a:t>(Joel </a:t>
            </a:r>
            <a:r>
              <a:rPr lang="pt-BR" altLang="pt-BR" sz="4000" dirty="0" err="1" smtClean="0">
                <a:solidFill>
                  <a:prstClr val="black"/>
                </a:solidFill>
                <a:latin typeface="Calibri"/>
              </a:rPr>
              <a:t>Comiskey</a:t>
            </a:r>
            <a:r>
              <a:rPr lang="pt-BR" altLang="pt-BR" sz="4000" dirty="0" smtClean="0">
                <a:solidFill>
                  <a:prstClr val="black"/>
                </a:solidFill>
                <a:latin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0584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5112912"/>
          </a:xfrm>
        </p:spPr>
        <p:txBody>
          <a:bodyPr>
            <a:normAutofit/>
          </a:bodyPr>
          <a:lstStyle/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>
                <a:solidFill>
                  <a:prstClr val="black"/>
                </a:solidFill>
                <a:latin typeface="Calibri"/>
              </a:rPr>
              <a:t> </a:t>
            </a:r>
            <a:r>
              <a:rPr lang="pt-BR" altLang="pt-BR" sz="6600" dirty="0" smtClean="0">
                <a:solidFill>
                  <a:prstClr val="black"/>
                </a:solidFill>
                <a:latin typeface="Calibri"/>
              </a:rPr>
              <a:t>“</a:t>
            </a: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Um gênio é 99% transpiração e 1% inspiração.”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4000" dirty="0" smtClean="0">
                <a:solidFill>
                  <a:prstClr val="black"/>
                </a:solidFill>
                <a:latin typeface="Calibri"/>
              </a:rPr>
              <a:t>(Thomas Edson)</a:t>
            </a:r>
          </a:p>
        </p:txBody>
      </p:sp>
    </p:spTree>
    <p:extLst>
      <p:ext uri="{BB962C8B-B14F-4D97-AF65-F5344CB8AC3E}">
        <p14:creationId xmlns:p14="http://schemas.microsoft.com/office/powerpoint/2010/main" val="396625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5112912"/>
          </a:xfrm>
        </p:spPr>
        <p:txBody>
          <a:bodyPr>
            <a:normAutofit fontScale="85000" lnSpcReduction="20000"/>
          </a:bodyPr>
          <a:lstStyle/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>
                <a:solidFill>
                  <a:prstClr val="black"/>
                </a:solidFill>
                <a:latin typeface="Calibri"/>
              </a:rPr>
              <a:t> </a:t>
            </a:r>
            <a:r>
              <a:rPr lang="pt-BR" altLang="pt-BR" sz="6600" dirty="0" smtClean="0">
                <a:solidFill>
                  <a:prstClr val="black"/>
                </a:solidFill>
                <a:latin typeface="Calibri"/>
              </a:rPr>
              <a:t>“</a:t>
            </a: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O sucesso parece estar conectado com a ação. Pessoas de sucesso continuam se movendo. Elas cometem erros, mas não param.” 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4000" dirty="0" smtClean="0">
                <a:solidFill>
                  <a:prstClr val="black"/>
                </a:solidFill>
                <a:latin typeface="Calibri"/>
              </a:rPr>
              <a:t>(Conrad Hilton)</a:t>
            </a:r>
          </a:p>
        </p:txBody>
      </p:sp>
    </p:spTree>
    <p:extLst>
      <p:ext uri="{BB962C8B-B14F-4D97-AF65-F5344CB8AC3E}">
        <p14:creationId xmlns:p14="http://schemas.microsoft.com/office/powerpoint/2010/main" val="379833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5112912"/>
          </a:xfrm>
        </p:spPr>
        <p:txBody>
          <a:bodyPr>
            <a:noAutofit/>
          </a:bodyPr>
          <a:lstStyle/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 smtClean="0">
                <a:solidFill>
                  <a:prstClr val="black"/>
                </a:solidFill>
                <a:latin typeface="Calibri"/>
              </a:rPr>
              <a:t>3) Simplesmente faça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5400" i="1" dirty="0" smtClean="0">
                <a:solidFill>
                  <a:prstClr val="black"/>
                </a:solidFill>
                <a:latin typeface="Calibri"/>
              </a:rPr>
              <a:t>“Todo o trabalho árduo traz proveito, mas o só falar leva à pobreza”.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5400" i="1" dirty="0" err="1" smtClean="0">
                <a:solidFill>
                  <a:prstClr val="black"/>
                </a:solidFill>
                <a:latin typeface="Calibri"/>
              </a:rPr>
              <a:t>Pv</a:t>
            </a:r>
            <a:r>
              <a:rPr lang="pt-BR" altLang="pt-BR" sz="5400" i="1" dirty="0" smtClean="0">
                <a:solidFill>
                  <a:prstClr val="black"/>
                </a:solidFill>
                <a:latin typeface="Calibri"/>
              </a:rPr>
              <a:t> 14.23</a:t>
            </a:r>
          </a:p>
        </p:txBody>
      </p:sp>
    </p:spTree>
    <p:extLst>
      <p:ext uri="{BB962C8B-B14F-4D97-AF65-F5344CB8AC3E}">
        <p14:creationId xmlns:p14="http://schemas.microsoft.com/office/powerpoint/2010/main" val="405660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5112912"/>
          </a:xfrm>
        </p:spPr>
        <p:txBody>
          <a:bodyPr>
            <a:normAutofit fontScale="77500" lnSpcReduction="20000"/>
          </a:bodyPr>
          <a:lstStyle/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>
                <a:solidFill>
                  <a:prstClr val="black"/>
                </a:solidFill>
                <a:latin typeface="Calibri"/>
              </a:rPr>
              <a:t> </a:t>
            </a:r>
            <a:r>
              <a:rPr lang="pt-BR" altLang="pt-BR" sz="6600" dirty="0" smtClean="0">
                <a:solidFill>
                  <a:prstClr val="black"/>
                </a:solidFill>
                <a:latin typeface="Calibri"/>
              </a:rPr>
              <a:t>“</a:t>
            </a: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Todos os homens dignos de honra têm bons pensamentos, boas ideias e boas intenções, mas apenas alguns poucos deles conseguem </a:t>
            </a:r>
            <a:r>
              <a:rPr lang="pt-BR" altLang="pt-BR" sz="6600" b="1" i="1" dirty="0" smtClean="0">
                <a:solidFill>
                  <a:prstClr val="black"/>
                </a:solidFill>
                <a:latin typeface="Calibri"/>
              </a:rPr>
              <a:t>traduzir tudo isso em ação</a:t>
            </a: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.” 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4000" dirty="0" smtClean="0">
                <a:solidFill>
                  <a:prstClr val="black"/>
                </a:solidFill>
                <a:latin typeface="Calibri"/>
              </a:rPr>
              <a:t>(John Hancock Field)</a:t>
            </a:r>
          </a:p>
        </p:txBody>
      </p:sp>
    </p:spTree>
    <p:extLst>
      <p:ext uri="{BB962C8B-B14F-4D97-AF65-F5344CB8AC3E}">
        <p14:creationId xmlns:p14="http://schemas.microsoft.com/office/powerpoint/2010/main" val="278486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317364"/>
            <a:ext cx="9144000" cy="5688019"/>
          </a:xfrm>
        </p:spPr>
        <p:txBody>
          <a:bodyPr>
            <a:normAutofit fontScale="70000" lnSpcReduction="20000"/>
          </a:bodyPr>
          <a:lstStyle/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 smtClean="0">
                <a:solidFill>
                  <a:prstClr val="black"/>
                </a:solidFill>
                <a:latin typeface="Calibri"/>
              </a:rPr>
              <a:t>Líderes eficazes:</a:t>
            </a:r>
          </a:p>
          <a:p>
            <a:pPr lvl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Faz aquele telefonema extra;</a:t>
            </a:r>
          </a:p>
          <a:p>
            <a:pPr lvl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pt-BR" altLang="pt-BR" sz="6600" i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Ora diariamente pelos membros da célula;</a:t>
            </a:r>
          </a:p>
          <a:p>
            <a:pPr lvl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Separa tempo a sós com Deus.</a:t>
            </a:r>
          </a:p>
          <a:p>
            <a:pPr lvl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Visita os membros e visitantes.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i="1" dirty="0" smtClean="0">
                <a:solidFill>
                  <a:prstClr val="black"/>
                </a:solidFill>
                <a:latin typeface="Calibri"/>
              </a:rPr>
              <a:t>Mesmo se estiverem sem vontade de fazer isso tudo.</a:t>
            </a:r>
            <a:endParaRPr lang="pt-BR" altLang="pt-BR" sz="5400" b="1" i="1" dirty="0" smtClean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689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5112912"/>
          </a:xfrm>
        </p:spPr>
        <p:txBody>
          <a:bodyPr>
            <a:normAutofit fontScale="92500"/>
          </a:bodyPr>
          <a:lstStyle/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>
                <a:solidFill>
                  <a:prstClr val="black"/>
                </a:solidFill>
                <a:latin typeface="Calibri"/>
              </a:rPr>
              <a:t> </a:t>
            </a:r>
            <a:r>
              <a:rPr lang="pt-BR" altLang="pt-BR" sz="6600" dirty="0" smtClean="0">
                <a:solidFill>
                  <a:prstClr val="black"/>
                </a:solidFill>
                <a:latin typeface="Calibri"/>
              </a:rPr>
              <a:t>“Você não conseguirá tirar muita coisa da vida se trabalhar apenas nos dias em que se sentir disposto</a:t>
            </a: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” 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4000" dirty="0" smtClean="0">
                <a:solidFill>
                  <a:prstClr val="black"/>
                </a:solidFill>
                <a:latin typeface="Calibri"/>
              </a:rPr>
              <a:t>(Jerry West – Jogador da NBA)</a:t>
            </a:r>
          </a:p>
        </p:txBody>
      </p:sp>
    </p:spTree>
    <p:extLst>
      <p:ext uri="{BB962C8B-B14F-4D97-AF65-F5344CB8AC3E}">
        <p14:creationId xmlns:p14="http://schemas.microsoft.com/office/powerpoint/2010/main" val="132366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5112912"/>
          </a:xfrm>
        </p:spPr>
        <p:txBody>
          <a:bodyPr>
            <a:noAutofit/>
          </a:bodyPr>
          <a:lstStyle/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 smtClean="0">
                <a:solidFill>
                  <a:prstClr val="black"/>
                </a:solidFill>
                <a:latin typeface="Calibri"/>
              </a:rPr>
              <a:t>4) Habilidade de lidar com a crítica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5400" i="1" dirty="0" smtClean="0">
                <a:solidFill>
                  <a:prstClr val="black"/>
                </a:solidFill>
                <a:latin typeface="Calibri"/>
              </a:rPr>
              <a:t>“Pouco me importo em seu julgado por vocês... O Senhor é quem me julga”.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5400" i="1" dirty="0" smtClean="0">
                <a:solidFill>
                  <a:prstClr val="black"/>
                </a:solidFill>
                <a:latin typeface="Calibri"/>
              </a:rPr>
              <a:t>2Co 4.3-5</a:t>
            </a:r>
          </a:p>
        </p:txBody>
      </p:sp>
    </p:spTree>
    <p:extLst>
      <p:ext uri="{BB962C8B-B14F-4D97-AF65-F5344CB8AC3E}">
        <p14:creationId xmlns:p14="http://schemas.microsoft.com/office/powerpoint/2010/main" val="291713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317364"/>
            <a:ext cx="9144000" cy="5688019"/>
          </a:xfrm>
        </p:spPr>
        <p:txBody>
          <a:bodyPr>
            <a:normAutofit fontScale="92500" lnSpcReduction="20000"/>
          </a:bodyPr>
          <a:lstStyle/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 smtClean="0">
                <a:solidFill>
                  <a:prstClr val="black"/>
                </a:solidFill>
                <a:latin typeface="Calibri"/>
              </a:rPr>
              <a:t>Não tome a crítica como pessoal.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“Não falamos para agradar pessoas, mas a Deus... Nem buscamos reconhecimento humano... 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1Ts 2.4-6</a:t>
            </a:r>
          </a:p>
        </p:txBody>
      </p:sp>
    </p:spTree>
    <p:extLst>
      <p:ext uri="{BB962C8B-B14F-4D97-AF65-F5344CB8AC3E}">
        <p14:creationId xmlns:p14="http://schemas.microsoft.com/office/powerpoint/2010/main" val="404852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Princípios de liderança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123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317364"/>
            <a:ext cx="9144000" cy="5688019"/>
          </a:xfrm>
        </p:spPr>
        <p:txBody>
          <a:bodyPr>
            <a:normAutofit fontScale="92500" lnSpcReduction="20000"/>
          </a:bodyPr>
          <a:lstStyle/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 smtClean="0">
                <a:solidFill>
                  <a:prstClr val="black"/>
                </a:solidFill>
                <a:latin typeface="Calibri"/>
              </a:rPr>
              <a:t>Como lidar?</a:t>
            </a:r>
          </a:p>
          <a:p>
            <a:pPr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t-BR" altLang="pt-BR" sz="6400" i="1" dirty="0" smtClean="0">
                <a:solidFill>
                  <a:prstClr val="black"/>
                </a:solidFill>
                <a:latin typeface="Calibri"/>
              </a:rPr>
              <a:t>Oportunidade para crescer.</a:t>
            </a:r>
          </a:p>
          <a:p>
            <a:pPr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t-BR" altLang="pt-BR" sz="6400" i="1" dirty="0" smtClean="0">
                <a:solidFill>
                  <a:prstClr val="black"/>
                </a:solidFill>
                <a:latin typeface="Calibri"/>
              </a:rPr>
              <a:t>Seja muito honesto.</a:t>
            </a:r>
          </a:p>
          <a:p>
            <a:pPr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t-BR" altLang="pt-BR" sz="6400" i="1" dirty="0" smtClean="0">
                <a:solidFill>
                  <a:prstClr val="black"/>
                </a:solidFill>
                <a:latin typeface="Calibri"/>
              </a:rPr>
              <a:t>Confesse seus pecados. </a:t>
            </a:r>
          </a:p>
          <a:p>
            <a:pPr mar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5200" b="1" i="1" dirty="0" smtClean="0">
                <a:solidFill>
                  <a:prstClr val="black"/>
                </a:solidFill>
                <a:latin typeface="Calibri"/>
              </a:rPr>
              <a:t>Você receberá mais respeito do grupo e o grupo se tornará mais transparente.</a:t>
            </a:r>
          </a:p>
        </p:txBody>
      </p:sp>
    </p:spTree>
    <p:extLst>
      <p:ext uri="{BB962C8B-B14F-4D97-AF65-F5344CB8AC3E}">
        <p14:creationId xmlns:p14="http://schemas.microsoft.com/office/powerpoint/2010/main" val="195771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5112912"/>
          </a:xfrm>
        </p:spPr>
        <p:txBody>
          <a:bodyPr>
            <a:noAutofit/>
          </a:bodyPr>
          <a:lstStyle/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 smtClean="0">
                <a:solidFill>
                  <a:prstClr val="black"/>
                </a:solidFill>
                <a:latin typeface="Calibri"/>
              </a:rPr>
              <a:t>4) Tenha alvos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5400" i="1" dirty="0" smtClean="0">
                <a:solidFill>
                  <a:prstClr val="black"/>
                </a:solidFill>
                <a:latin typeface="Calibri"/>
              </a:rPr>
              <a:t>“Nada melhor para concentrar esforços do que definir alvos”.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5400" i="1" dirty="0" smtClean="0">
                <a:solidFill>
                  <a:prstClr val="black"/>
                </a:solidFill>
                <a:latin typeface="Calibri"/>
              </a:rPr>
              <a:t>(Donald McGravan)</a:t>
            </a:r>
          </a:p>
        </p:txBody>
      </p:sp>
    </p:spTree>
    <p:extLst>
      <p:ext uri="{BB962C8B-B14F-4D97-AF65-F5344CB8AC3E}">
        <p14:creationId xmlns:p14="http://schemas.microsoft.com/office/powerpoint/2010/main" val="195479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317364"/>
            <a:ext cx="9144000" cy="5688019"/>
          </a:xfrm>
        </p:spPr>
        <p:txBody>
          <a:bodyPr>
            <a:normAutofit fontScale="92500"/>
          </a:bodyPr>
          <a:lstStyle/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 smtClean="0">
                <a:solidFill>
                  <a:prstClr val="black"/>
                </a:solidFill>
                <a:latin typeface="Calibri"/>
              </a:rPr>
              <a:t>Como definir alvos?</a:t>
            </a:r>
          </a:p>
          <a:p>
            <a:pPr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t-BR" altLang="pt-BR" sz="5800" i="1" dirty="0" smtClean="0">
                <a:solidFill>
                  <a:prstClr val="black"/>
                </a:solidFill>
                <a:latin typeface="Calibri"/>
              </a:rPr>
              <a:t>Tenha prazos para os alvos.</a:t>
            </a:r>
          </a:p>
          <a:p>
            <a:pPr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t-BR" altLang="pt-BR" sz="5800" i="1" dirty="0" smtClean="0">
                <a:solidFill>
                  <a:prstClr val="black"/>
                </a:solidFill>
                <a:latin typeface="Calibri"/>
              </a:rPr>
              <a:t>Tenha certeza que é atingível.</a:t>
            </a:r>
          </a:p>
          <a:p>
            <a:pPr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t-BR" altLang="pt-BR" sz="5800" i="1" dirty="0" smtClean="0">
                <a:solidFill>
                  <a:prstClr val="black"/>
                </a:solidFill>
                <a:latin typeface="Calibri"/>
              </a:rPr>
              <a:t>Torne os alvos visíveis</a:t>
            </a:r>
            <a:r>
              <a:rPr lang="pt-BR" altLang="pt-BR" sz="6400" i="1" dirty="0" smtClean="0">
                <a:solidFill>
                  <a:prstClr val="black"/>
                </a:solidFill>
                <a:latin typeface="Calibri"/>
              </a:rPr>
              <a:t>. </a:t>
            </a:r>
          </a:p>
          <a:p>
            <a:pPr mar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5200" b="1" i="1" dirty="0" smtClean="0">
                <a:solidFill>
                  <a:prstClr val="black"/>
                </a:solidFill>
                <a:latin typeface="Calibri"/>
              </a:rPr>
              <a:t>Não trabalhe para manter sua célula, trabalhe para multiplicar.</a:t>
            </a:r>
          </a:p>
        </p:txBody>
      </p:sp>
    </p:spTree>
    <p:extLst>
      <p:ext uri="{BB962C8B-B14F-4D97-AF65-F5344CB8AC3E}">
        <p14:creationId xmlns:p14="http://schemas.microsoft.com/office/powerpoint/2010/main" val="283638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5346" y="1049056"/>
            <a:ext cx="6960870" cy="3520440"/>
          </a:xfrm>
        </p:spPr>
        <p:txBody>
          <a:bodyPr>
            <a:normAutofit/>
          </a:bodyPr>
          <a:lstStyle/>
          <a:p>
            <a:r>
              <a:rPr lang="pt-BR" dirty="0" smtClean="0"/>
              <a:t>Qual é a recompensa do líder eficaz?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>
            <a:normAutofit/>
          </a:bodyPr>
          <a:lstStyle/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08518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317364"/>
            <a:ext cx="9144000" cy="5688019"/>
          </a:xfrm>
        </p:spPr>
        <p:txBody>
          <a:bodyPr>
            <a:normAutofit fontScale="92500" lnSpcReduction="10000"/>
          </a:bodyPr>
          <a:lstStyle/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“Paulo vai além para descrever a recompensa do líder sofredor e piedoso como um “incomparável </a:t>
            </a:r>
            <a:r>
              <a:rPr lang="pt-BR" altLang="pt-BR" sz="6600" b="1" i="1" dirty="0" smtClean="0">
                <a:solidFill>
                  <a:prstClr val="black"/>
                </a:solidFill>
                <a:latin typeface="Calibri"/>
              </a:rPr>
              <a:t>peso de glória</a:t>
            </a: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“ 2Co 4.17”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(Russell </a:t>
            </a:r>
            <a:r>
              <a:rPr lang="pt-BR" altLang="pt-BR" sz="6600" i="1" dirty="0" err="1" smtClean="0">
                <a:solidFill>
                  <a:prstClr val="black"/>
                </a:solidFill>
                <a:latin typeface="Calibri"/>
              </a:rPr>
              <a:t>Shedd</a:t>
            </a: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132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Livros recomendados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2121408"/>
            <a:ext cx="8252138" cy="4050792"/>
          </a:xfrm>
        </p:spPr>
        <p:txBody>
          <a:bodyPr/>
          <a:lstStyle/>
          <a:p>
            <a:r>
              <a:rPr lang="pt-BR" dirty="0" smtClean="0"/>
              <a:t>Russell </a:t>
            </a:r>
            <a:r>
              <a:rPr lang="pt-BR" dirty="0" err="1" smtClean="0"/>
              <a:t>Shedd</a:t>
            </a:r>
            <a:r>
              <a:rPr lang="pt-BR" dirty="0" smtClean="0"/>
              <a:t> – </a:t>
            </a:r>
            <a:r>
              <a:rPr lang="pt-BR" b="1" dirty="0" smtClean="0"/>
              <a:t>O Líder que Deus usa</a:t>
            </a:r>
            <a:r>
              <a:rPr lang="pt-BR" dirty="0" smtClean="0"/>
              <a:t>. Ed. Vida Nova (2000)</a:t>
            </a:r>
          </a:p>
          <a:p>
            <a:r>
              <a:rPr lang="pt-BR" dirty="0" smtClean="0"/>
              <a:t>Joel </a:t>
            </a:r>
            <a:r>
              <a:rPr lang="pt-BR" dirty="0" err="1" smtClean="0"/>
              <a:t>Comiskey</a:t>
            </a:r>
            <a:r>
              <a:rPr lang="pt-BR" dirty="0" smtClean="0"/>
              <a:t> – </a:t>
            </a:r>
            <a:r>
              <a:rPr lang="pt-BR" b="1" dirty="0" smtClean="0"/>
              <a:t>Multiplicando a Liderança</a:t>
            </a:r>
            <a:r>
              <a:rPr lang="pt-BR" dirty="0" smtClean="0"/>
              <a:t>. Ministério Igreja em Células (2008)</a:t>
            </a:r>
          </a:p>
          <a:p>
            <a:r>
              <a:rPr lang="pt-BR" dirty="0" smtClean="0"/>
              <a:t>David </a:t>
            </a:r>
            <a:r>
              <a:rPr lang="pt-BR" dirty="0" err="1" smtClean="0"/>
              <a:t>Kornfield</a:t>
            </a:r>
            <a:r>
              <a:rPr lang="pt-BR" dirty="0" smtClean="0"/>
              <a:t> – </a:t>
            </a:r>
            <a:r>
              <a:rPr lang="pt-BR" b="1" dirty="0" smtClean="0"/>
              <a:t>O líder que brilha</a:t>
            </a:r>
            <a:r>
              <a:rPr lang="pt-BR" dirty="0" smtClean="0"/>
              <a:t>. Ed. Vida (2007)</a:t>
            </a:r>
          </a:p>
          <a:p>
            <a:r>
              <a:rPr lang="pt-BR" dirty="0" smtClean="0"/>
              <a:t>Rick Warren - </a:t>
            </a:r>
            <a:r>
              <a:rPr lang="pt-BR" b="1" dirty="0" smtClean="0"/>
              <a:t>Liderança com Propósitos </a:t>
            </a:r>
            <a:r>
              <a:rPr lang="pt-BR" dirty="0" smtClean="0"/>
              <a:t>. Ed. Vida (2005)</a:t>
            </a:r>
          </a:p>
          <a:p>
            <a:r>
              <a:rPr lang="pt-BR" dirty="0" smtClean="0"/>
              <a:t>Dave </a:t>
            </a:r>
            <a:r>
              <a:rPr lang="pt-BR" dirty="0" err="1" smtClean="0"/>
              <a:t>Earley</a:t>
            </a:r>
            <a:r>
              <a:rPr lang="pt-BR" dirty="0" smtClean="0"/>
              <a:t> – </a:t>
            </a:r>
            <a:r>
              <a:rPr lang="pt-BR" b="1" dirty="0" smtClean="0"/>
              <a:t>Oito Hábitos do Líder Eficaz de Grupos Pequenos</a:t>
            </a:r>
            <a:r>
              <a:rPr lang="pt-BR" dirty="0" smtClean="0"/>
              <a:t>. </a:t>
            </a:r>
            <a:r>
              <a:rPr lang="pt-BR" dirty="0" err="1" smtClean="0"/>
              <a:t>Ministerio</a:t>
            </a:r>
            <a:r>
              <a:rPr lang="pt-BR" dirty="0" smtClean="0"/>
              <a:t> Igreja em Células (2006)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07178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765998" y="1225295"/>
            <a:ext cx="6960870" cy="352044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BR" sz="4800" dirty="0" smtClean="0"/>
              <a:t>ISSO é Só o COMEÇO!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357561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514" y="1215977"/>
            <a:ext cx="8851303" cy="4451532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7134896" y="5467082"/>
            <a:ext cx="2009104" cy="13909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8579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10000">
        <p:circle/>
      </p:transition>
    </mc:Choice>
    <mc:Fallback xmlns="">
      <p:transition spd="slow" advClick="0" advTm="10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5112912"/>
          </a:xfrm>
        </p:spPr>
        <p:txBody>
          <a:bodyPr>
            <a:noAutofit/>
          </a:bodyPr>
          <a:lstStyle/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>
                <a:solidFill>
                  <a:prstClr val="black"/>
                </a:solidFill>
                <a:latin typeface="Calibri"/>
              </a:rPr>
              <a:t> - </a:t>
            </a:r>
            <a:r>
              <a:rPr lang="pt-BR" altLang="pt-BR" sz="6600" b="1" dirty="0" smtClean="0">
                <a:solidFill>
                  <a:prstClr val="black"/>
                </a:solidFill>
                <a:latin typeface="Calibri"/>
              </a:rPr>
              <a:t>NADA ACONTECE ATÉ QUE HAJA UM LÍDER</a:t>
            </a:r>
          </a:p>
          <a:p>
            <a:pPr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pt-BR" altLang="pt-BR" sz="4000" dirty="0">
                <a:solidFill>
                  <a:prstClr val="black"/>
                </a:solidFill>
                <a:latin typeface="Calibri"/>
              </a:rPr>
              <a:t>Moisés: “Deixe o povo ir”</a:t>
            </a:r>
          </a:p>
          <a:p>
            <a:pPr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</a:pPr>
            <a:r>
              <a:rPr lang="pt-BR" altLang="pt-BR" sz="4000" dirty="0" smtClean="0">
                <a:solidFill>
                  <a:prstClr val="black"/>
                </a:solidFill>
                <a:latin typeface="Calibri"/>
              </a:rPr>
              <a:t>Martin Luther King: “Eu tenho um sonho”</a:t>
            </a:r>
          </a:p>
        </p:txBody>
      </p:sp>
    </p:spTree>
    <p:extLst>
      <p:ext uri="{BB962C8B-B14F-4D97-AF65-F5344CB8AC3E}">
        <p14:creationId xmlns:p14="http://schemas.microsoft.com/office/powerpoint/2010/main" val="106407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5112912"/>
          </a:xfrm>
        </p:spPr>
        <p:txBody>
          <a:bodyPr>
            <a:noAutofit/>
          </a:bodyPr>
          <a:lstStyle/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>
                <a:solidFill>
                  <a:prstClr val="black"/>
                </a:solidFill>
                <a:latin typeface="Calibri"/>
              </a:rPr>
              <a:t> </a:t>
            </a:r>
            <a:r>
              <a:rPr lang="pt-BR" altLang="pt-BR" sz="6600" dirty="0" smtClean="0">
                <a:solidFill>
                  <a:prstClr val="black"/>
                </a:solidFill>
                <a:latin typeface="Calibri"/>
              </a:rPr>
              <a:t>”</a:t>
            </a: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Tudo se edifica ou se derruba conforme a liderança</a:t>
            </a:r>
            <a:r>
              <a:rPr lang="pt-BR" altLang="pt-BR" sz="6600" dirty="0" smtClean="0">
                <a:solidFill>
                  <a:prstClr val="black"/>
                </a:solidFill>
                <a:latin typeface="Calibri"/>
              </a:rPr>
              <a:t>”.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4000" dirty="0" smtClean="0">
                <a:solidFill>
                  <a:prstClr val="black"/>
                </a:solidFill>
                <a:latin typeface="Calibri"/>
              </a:rPr>
              <a:t>(Rick Warren)</a:t>
            </a:r>
          </a:p>
        </p:txBody>
      </p:sp>
    </p:spTree>
    <p:extLst>
      <p:ext uri="{BB962C8B-B14F-4D97-AF65-F5344CB8AC3E}">
        <p14:creationId xmlns:p14="http://schemas.microsoft.com/office/powerpoint/2010/main" val="74439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329721"/>
            <a:ext cx="9144000" cy="5112912"/>
          </a:xfrm>
        </p:spPr>
        <p:txBody>
          <a:bodyPr>
            <a:noAutofit/>
          </a:bodyPr>
          <a:lstStyle/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600" b="1" dirty="0">
                <a:solidFill>
                  <a:prstClr val="black"/>
                </a:solidFill>
                <a:latin typeface="Calibri"/>
              </a:rPr>
              <a:t> </a:t>
            </a:r>
            <a:r>
              <a:rPr lang="pt-BR" altLang="pt-BR" sz="6600" i="1" dirty="0" smtClean="0">
                <a:solidFill>
                  <a:prstClr val="black"/>
                </a:solidFill>
                <a:latin typeface="Calibri"/>
              </a:rPr>
              <a:t>”Igrejas que não têm nenhum plano para formar líderes planejam, por omissão, perder a colheita”.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4000" dirty="0" smtClean="0">
                <a:solidFill>
                  <a:prstClr val="black"/>
                </a:solidFill>
                <a:latin typeface="Calibri"/>
              </a:rPr>
              <a:t>(Joel </a:t>
            </a:r>
            <a:r>
              <a:rPr lang="pt-BR" altLang="pt-BR" sz="4000" dirty="0" err="1" smtClean="0">
                <a:solidFill>
                  <a:prstClr val="black"/>
                </a:solidFill>
                <a:latin typeface="Calibri"/>
              </a:rPr>
              <a:t>Comiskey</a:t>
            </a:r>
            <a:r>
              <a:rPr lang="pt-BR" altLang="pt-BR" sz="4000" dirty="0" smtClean="0">
                <a:solidFill>
                  <a:prstClr val="black"/>
                </a:solidFill>
                <a:latin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6769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371600" y="-15261"/>
            <a:ext cx="7772400" cy="970681"/>
          </a:xfrm>
        </p:spPr>
        <p:txBody>
          <a:bodyPr>
            <a:normAutofit/>
          </a:bodyPr>
          <a:lstStyle/>
          <a:p>
            <a:pPr algn="r"/>
            <a:r>
              <a:rPr lang="pt-BR" sz="2800" dirty="0" smtClean="0"/>
              <a:t>Leitura Bíblica</a:t>
            </a:r>
            <a:endParaRPr lang="pt-BR" sz="28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786921"/>
            <a:ext cx="9144000" cy="401985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6000" i="1" dirty="0" smtClean="0">
                <a:latin typeface="Calibri" panose="020F0502020204030204" pitchFamily="34" charset="0"/>
              </a:rPr>
              <a:t>“Naquela época não havia rei em Israel; cada um fazia o que lhe parecia certo” </a:t>
            </a:r>
            <a:endParaRPr lang="pt-BR" sz="6000" i="1" dirty="0">
              <a:latin typeface="Calibri" panose="020F050202020403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6600" i="1" dirty="0" smtClean="0">
                <a:latin typeface="Calibri" panose="020F0502020204030204" pitchFamily="34" charset="0"/>
              </a:rPr>
              <a:t>Jz 21.25</a:t>
            </a:r>
            <a:endParaRPr lang="pt-BR" sz="66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9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crasp.gov.br/CRASP/conteudo/9222155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941667"/>
            <a:ext cx="2833351" cy="191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280294"/>
            <a:ext cx="9144000" cy="5112912"/>
          </a:xfrm>
        </p:spPr>
        <p:txBody>
          <a:bodyPr>
            <a:noAutofit/>
          </a:bodyPr>
          <a:lstStyle/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000" b="1" dirty="0">
                <a:solidFill>
                  <a:prstClr val="black"/>
                </a:solidFill>
                <a:latin typeface="Calibri"/>
              </a:rPr>
              <a:t> </a:t>
            </a:r>
            <a:r>
              <a:rPr lang="pt-BR" altLang="pt-BR" sz="6000" b="1" dirty="0" smtClean="0">
                <a:solidFill>
                  <a:prstClr val="black"/>
                </a:solidFill>
                <a:latin typeface="Calibri"/>
              </a:rPr>
              <a:t>LIDERANÇA É INFLUÊNCIA!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000" i="1" dirty="0">
                <a:latin typeface="Calibri" panose="020F0502020204030204" pitchFamily="34" charset="0"/>
              </a:rPr>
              <a:t>“Ninguém o despreze pelo fato de você ser jovem, mas seja um </a:t>
            </a:r>
            <a:r>
              <a:rPr lang="pt-BR" altLang="pt-BR" sz="6000" b="1" i="1" dirty="0">
                <a:latin typeface="Calibri" panose="020F0502020204030204" pitchFamily="34" charset="0"/>
              </a:rPr>
              <a:t>exemplo</a:t>
            </a:r>
            <a:r>
              <a:rPr lang="pt-BR" altLang="pt-BR" sz="6000" i="1" dirty="0">
                <a:latin typeface="Calibri" panose="020F0502020204030204" pitchFamily="34" charset="0"/>
              </a:rPr>
              <a:t> para os fiéis”</a:t>
            </a:r>
            <a:r>
              <a:rPr lang="pt-BR" altLang="pt-BR" sz="5400" b="1" dirty="0" smtClean="0">
                <a:solidFill>
                  <a:prstClr val="black"/>
                </a:solidFill>
                <a:latin typeface="Calibri"/>
              </a:rPr>
              <a:t> 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6000" i="1" dirty="0">
                <a:latin typeface="Calibri" panose="020F0502020204030204" pitchFamily="34" charset="0"/>
              </a:rPr>
              <a:t>I Tm 4.12</a:t>
            </a:r>
          </a:p>
          <a:p>
            <a:pPr marL="342900" lvl="0" indent="-342900" algn="ctr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endParaRPr lang="pt-BR" altLang="pt-BR" sz="6600" b="1" dirty="0" smtClean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338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ira">
  <a:themeElements>
    <a:clrScheme name="Tipo de Madei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ir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i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15857</TotalTime>
  <Words>578</Words>
  <Application>Microsoft Office PowerPoint</Application>
  <PresentationFormat>Apresentação na tela (4:3)</PresentationFormat>
  <Paragraphs>115</Paragraphs>
  <Slides>47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47</vt:i4>
      </vt:variant>
    </vt:vector>
  </HeadingPairs>
  <TitlesOfParts>
    <vt:vector size="53" baseType="lpstr">
      <vt:lpstr>AR JULIAN</vt:lpstr>
      <vt:lpstr>Calibri</vt:lpstr>
      <vt:lpstr>Rockwell</vt:lpstr>
      <vt:lpstr>Rockwell Condensed</vt:lpstr>
      <vt:lpstr>Wingdings</vt:lpstr>
      <vt:lpstr>Tipo de Madeira</vt:lpstr>
      <vt:lpstr>Apresentação do PowerPoint</vt:lpstr>
      <vt:lpstr>Apresentação do PowerPoint</vt:lpstr>
      <vt:lpstr>Leitura Bíblica</vt:lpstr>
      <vt:lpstr>Princípios de liderança</vt:lpstr>
      <vt:lpstr>Apresentação do PowerPoint</vt:lpstr>
      <vt:lpstr>Apresentação do PowerPoint</vt:lpstr>
      <vt:lpstr>Apresentação do PowerPoint</vt:lpstr>
      <vt:lpstr>Leitura Bíblica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Como surge um líder escolhido por deus?</vt:lpstr>
      <vt:lpstr>Apresentação do PowerPoint</vt:lpstr>
      <vt:lpstr>Leitura Bíblica</vt:lpstr>
      <vt:lpstr>Apresentação do PowerPoint</vt:lpstr>
      <vt:lpstr>Leitura Bíblica</vt:lpstr>
      <vt:lpstr>Apresentação do PowerPoint</vt:lpstr>
      <vt:lpstr>Apresentação do PowerPoint</vt:lpstr>
      <vt:lpstr>Leitura Bíblica</vt:lpstr>
      <vt:lpstr>Apresentação do PowerPoint</vt:lpstr>
      <vt:lpstr>E o líder de célula?</vt:lpstr>
      <vt:lpstr>Leitura Bíblica</vt:lpstr>
      <vt:lpstr>Apresentação do PowerPoint</vt:lpstr>
      <vt:lpstr>Os valores dos líderes de célula eficazes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Qual é a recompensa do líder eficaz?</vt:lpstr>
      <vt:lpstr>Apresentação do PowerPoint</vt:lpstr>
      <vt:lpstr>Livros recomendados</vt:lpstr>
      <vt:lpstr>ISSO é Só o COMEÇO!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André Gonçalves Oliveira</dc:creator>
  <cp:lastModifiedBy>Jackeline da Silva Coelho.</cp:lastModifiedBy>
  <cp:revision>134</cp:revision>
  <dcterms:created xsi:type="dcterms:W3CDTF">2015-12-20T14:17:44Z</dcterms:created>
  <dcterms:modified xsi:type="dcterms:W3CDTF">2016-05-21T05:26:21Z</dcterms:modified>
</cp:coreProperties>
</file>