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iaonline.com.br/nvi/atos/8/1" TargetMode="External"/><Relationship Id="rId2" Type="http://schemas.openxmlformats.org/officeDocument/2006/relationships/hyperlink" Target="https://www.bibliaonline.com.br/nvi/atos/1/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ibliaonline.com.br/nvi/2tm/2/1-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Gargalos da Multiplicação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Como posso multiplicar de maneira saudável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722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Base Bíblica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pt-BR" b="1" i="1" dirty="0" smtClean="0"/>
              <a:t>“Mas </a:t>
            </a:r>
            <a:r>
              <a:rPr lang="pt-BR" b="1" i="1" dirty="0"/>
              <a:t>receberão poder quando o Espírito Santo descer sobre vocês, e serão minhas testemunhas em Jerusalém, em toda a Judéia e Samaria, e até os confins da </a:t>
            </a:r>
            <a:r>
              <a:rPr lang="pt-BR" b="1" i="1" dirty="0" smtClean="0"/>
              <a:t>terra."</a:t>
            </a:r>
            <a:r>
              <a:rPr lang="pt-BR" b="1" i="1" dirty="0"/>
              <a:t/>
            </a:r>
            <a:br>
              <a:rPr lang="pt-BR" b="1" i="1" dirty="0"/>
            </a:br>
            <a:r>
              <a:rPr lang="pt-BR" b="1" i="1" dirty="0">
                <a:hlinkClick r:id="rId2"/>
              </a:rPr>
              <a:t>Atos </a:t>
            </a:r>
            <a:r>
              <a:rPr lang="pt-BR" b="1" i="1" dirty="0" smtClean="0">
                <a:hlinkClick r:id="rId2"/>
              </a:rPr>
              <a:t>1:8</a:t>
            </a:r>
            <a:endParaRPr lang="pt-BR" b="1" i="1" dirty="0" smtClean="0"/>
          </a:p>
          <a:p>
            <a:endParaRPr lang="pt-BR" b="1" i="1" dirty="0" smtClean="0"/>
          </a:p>
          <a:p>
            <a:r>
              <a:rPr lang="pt-BR" b="1" i="1" dirty="0" smtClean="0"/>
              <a:t>“Naquela </a:t>
            </a:r>
            <a:r>
              <a:rPr lang="pt-BR" b="1" i="1" dirty="0"/>
              <a:t>ocasião desencadeou-se grande perseguição contra a igreja em Jerusalém. Todos, exceto os apóstolos, foram dispersos pelas regiões da Judéia e de </a:t>
            </a:r>
            <a:r>
              <a:rPr lang="pt-BR" b="1" i="1" dirty="0" smtClean="0"/>
              <a:t>Samaria”.</a:t>
            </a:r>
            <a:r>
              <a:rPr lang="pt-BR" b="1" i="1" dirty="0"/>
              <a:t/>
            </a:r>
            <a:br>
              <a:rPr lang="pt-BR" b="1" i="1" dirty="0"/>
            </a:br>
            <a:r>
              <a:rPr lang="pt-BR" b="1" i="1" dirty="0">
                <a:hlinkClick r:id="rId3"/>
              </a:rPr>
              <a:t>Atos 8:1</a:t>
            </a:r>
            <a:endParaRPr lang="pt-BR" b="1" i="1" dirty="0"/>
          </a:p>
          <a:p>
            <a:endParaRPr lang="pt-BR" b="1" i="1" dirty="0"/>
          </a:p>
          <a:p>
            <a:r>
              <a:rPr lang="pt-BR" b="1" i="1" dirty="0" smtClean="0"/>
              <a:t>“Portanto</a:t>
            </a:r>
            <a:r>
              <a:rPr lang="pt-BR" b="1" i="1" dirty="0"/>
              <a:t>, você, meu filho, fortifique-se na graça que há em Cristo Jesus.</a:t>
            </a:r>
            <a:br>
              <a:rPr lang="pt-BR" b="1" i="1" dirty="0"/>
            </a:br>
            <a:r>
              <a:rPr lang="pt-BR" b="1" i="1" dirty="0"/>
              <a:t>E as coisas que me ouviu dizer na presença de muitas testemunhas, confie a homens fiéis que sejam também capazes de ensinar a outros</a:t>
            </a:r>
            <a:r>
              <a:rPr lang="pt-BR" b="1" i="1" dirty="0" smtClean="0"/>
              <a:t>.”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>
                <a:hlinkClick r:id="rId4"/>
              </a:rPr>
              <a:t>2 Timóteo 2:1-2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240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Quando é o momento certo para se pensar em Multiplicação?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Antes da célula começar:</a:t>
            </a:r>
          </a:p>
          <a:p>
            <a:r>
              <a:rPr lang="pt-BR" dirty="0" smtClean="0"/>
              <a:t>Nenhuma célula deveria começar sem ter a figura de um auxiliar</a:t>
            </a:r>
          </a:p>
          <a:p>
            <a:r>
              <a:rPr lang="pt-BR" dirty="0" smtClean="0"/>
              <a:t>A decisão do próximo auxiliar deve ser feita em conjunto com o supervisor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243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estimular a multiplicação?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Não tenha somente um auxiliar</a:t>
            </a:r>
          </a:p>
          <a:p>
            <a:r>
              <a:rPr lang="pt-BR" dirty="0" smtClean="0"/>
              <a:t>Fale sempre da multiplicação e sempre de forma extremamente positiva</a:t>
            </a:r>
          </a:p>
          <a:p>
            <a:r>
              <a:rPr lang="pt-BR" dirty="0" smtClean="0"/>
              <a:t>Estabeleça um alvo desde o princípio</a:t>
            </a:r>
          </a:p>
          <a:p>
            <a:r>
              <a:rPr lang="pt-BR" dirty="0" smtClean="0"/>
              <a:t>Não deixe que as raposinhas destruam a visão (</a:t>
            </a:r>
            <a:r>
              <a:rPr lang="pt-BR" dirty="0" err="1" smtClean="0"/>
              <a:t>Ct</a:t>
            </a:r>
            <a:r>
              <a:rPr lang="pt-BR" dirty="0" smtClean="0"/>
              <a:t>. 2:15)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801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Quais os passos para uma multiplicação vitoriosa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pt-BR" dirty="0" smtClean="0"/>
              <a:t>Selecione bem seu próximo líder</a:t>
            </a:r>
          </a:p>
          <a:p>
            <a:pPr>
              <a:buAutoNum type="arabicPeriod"/>
            </a:pPr>
            <a:r>
              <a:rPr lang="pt-BR" dirty="0" smtClean="0"/>
              <a:t>Tenha um discipulado frutífero e desafiador</a:t>
            </a:r>
          </a:p>
          <a:p>
            <a:pPr>
              <a:buAutoNum type="arabicPeriod"/>
            </a:pPr>
            <a:r>
              <a:rPr lang="pt-BR" dirty="0" smtClean="0"/>
              <a:t>Deixe claro para a célula que ele será o seu novo líder</a:t>
            </a:r>
          </a:p>
          <a:p>
            <a:pPr>
              <a:buAutoNum type="arabicPeriod"/>
            </a:pPr>
            <a:r>
              <a:rPr lang="pt-BR" dirty="0" smtClean="0"/>
              <a:t>Valorize a liderança do seu auxiliar</a:t>
            </a:r>
          </a:p>
          <a:p>
            <a:pPr>
              <a:buAutoNum type="arabicPeriod"/>
            </a:pPr>
            <a:r>
              <a:rPr lang="pt-BR" dirty="0" smtClean="0"/>
              <a:t>Treine ele pela demonstração, delegação e supervisão</a:t>
            </a:r>
          </a:p>
          <a:p>
            <a:pPr>
              <a:buAutoNum type="arabicPeriod"/>
            </a:pPr>
            <a:r>
              <a:rPr lang="pt-BR" dirty="0" smtClean="0"/>
              <a:t>Garanta a qualidade da liderança do seu discípulo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658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Critérios para o auxiliar se tornar líder de célula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pt-BR" sz="1800" dirty="0" smtClean="0"/>
              <a:t>Ser um exemplo de vida cristã, convertido </a:t>
            </a:r>
            <a:r>
              <a:rPr lang="pt-BR" sz="1800" dirty="0"/>
              <a:t>e comprometido com Jesus</a:t>
            </a:r>
          </a:p>
          <a:p>
            <a:pPr marL="342900" lvl="1" indent="-342900"/>
            <a:r>
              <a:rPr lang="pt-BR" sz="1800" dirty="0"/>
              <a:t>S</a:t>
            </a:r>
            <a:r>
              <a:rPr lang="pt-BR" sz="1800" dirty="0" smtClean="0"/>
              <a:t>er </a:t>
            </a:r>
            <a:r>
              <a:rPr lang="pt-BR" sz="1800" dirty="0"/>
              <a:t>bem visto pelos de fora (1 Timóteo </a:t>
            </a:r>
            <a:r>
              <a:rPr lang="pt-BR" sz="1800" dirty="0" smtClean="0"/>
              <a:t>3:1-7)</a:t>
            </a:r>
          </a:p>
          <a:p>
            <a:pPr marL="342900" lvl="1" indent="-342900"/>
            <a:r>
              <a:rPr lang="pt-BR" sz="1800" dirty="0" smtClean="0"/>
              <a:t>Frequentar todos os eventos (Cultos, TADEL, Escola Ministerial)</a:t>
            </a:r>
          </a:p>
          <a:p>
            <a:r>
              <a:rPr lang="pt-BR" dirty="0" smtClean="0"/>
              <a:t>Estar sendo discipulado e </a:t>
            </a:r>
            <a:r>
              <a:rPr lang="pt-BR" dirty="0" err="1" smtClean="0"/>
              <a:t>discipulando</a:t>
            </a:r>
            <a:r>
              <a:rPr lang="pt-BR" dirty="0" smtClean="0"/>
              <a:t> pelo menos duas pessoas</a:t>
            </a:r>
          </a:p>
          <a:p>
            <a:r>
              <a:rPr lang="pt-BR" dirty="0" smtClean="0"/>
              <a:t>Ter completado o TLC (treinamento de líderes de célula)</a:t>
            </a:r>
          </a:p>
          <a:p>
            <a:r>
              <a:rPr lang="pt-BR" dirty="0" smtClean="0"/>
              <a:t>Ter lido os livros da visão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240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garantir a qualidade da nova célula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pt-BR" dirty="0" smtClean="0"/>
              <a:t>Prepare bem a multiplicação</a:t>
            </a:r>
          </a:p>
          <a:p>
            <a:pPr>
              <a:buAutoNum type="arabicPeriod"/>
            </a:pPr>
            <a:r>
              <a:rPr lang="pt-BR" dirty="0" smtClean="0"/>
              <a:t>Separe os melhores da sua célula para ajudar seu novo líder</a:t>
            </a:r>
          </a:p>
          <a:p>
            <a:pPr>
              <a:buAutoNum type="arabicPeriod"/>
            </a:pPr>
            <a:r>
              <a:rPr lang="pt-BR" dirty="0" smtClean="0"/>
              <a:t>Supervisione sempre</a:t>
            </a:r>
          </a:p>
          <a:p>
            <a:pPr>
              <a:buAutoNum type="arabicPeriod"/>
            </a:pPr>
            <a:r>
              <a:rPr lang="pt-BR" dirty="0" smtClean="0"/>
              <a:t>Aprenda a cuidar, ajustar e motivar através </a:t>
            </a:r>
            <a:r>
              <a:rPr lang="pt-BR" smtClean="0"/>
              <a:t>do discipulado</a:t>
            </a:r>
            <a:endParaRPr lang="pt-BR" dirty="0" smtClean="0"/>
          </a:p>
          <a:p>
            <a:pPr>
              <a:buAutoNum type="arabicPeriod"/>
            </a:pPr>
            <a:endParaRPr lang="pt-BR" dirty="0" smtClean="0"/>
          </a:p>
          <a:p>
            <a:pPr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352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pr.Leandro@ibcbarra.com.br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5738160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280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Cacho</vt:lpstr>
      <vt:lpstr>Gargalos da Multiplicação</vt:lpstr>
      <vt:lpstr>Base Bíblica</vt:lpstr>
      <vt:lpstr>Quando é o momento certo para se pensar em Multiplicação?</vt:lpstr>
      <vt:lpstr>Como estimular a multiplicação?</vt:lpstr>
      <vt:lpstr>Quais os passos para uma multiplicação vitoriosa</vt:lpstr>
      <vt:lpstr>Critérios para o auxiliar se tornar líder de célula</vt:lpstr>
      <vt:lpstr>Como garantir a qualidade da nova célula</vt:lpstr>
      <vt:lpstr>pr.Leandro@ibcbarra.com.br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Gargalos da Multiplicação</dc:title>
  <dc:creator>Leandro Barros</dc:creator>
  <cp:lastModifiedBy>Leandro Barros</cp:lastModifiedBy>
  <cp:revision>9</cp:revision>
  <dcterms:created xsi:type="dcterms:W3CDTF">2015-04-09T11:57:08Z</dcterms:created>
  <dcterms:modified xsi:type="dcterms:W3CDTF">2016-05-21T11:16:20Z</dcterms:modified>
</cp:coreProperties>
</file>